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0"/>
  </p:notesMasterIdLst>
  <p:handoutMasterIdLst>
    <p:handoutMasterId r:id="rId21"/>
  </p:handoutMasterIdLst>
  <p:sldIdLst>
    <p:sldId id="260" r:id="rId2"/>
    <p:sldId id="262" r:id="rId3"/>
    <p:sldId id="265" r:id="rId4"/>
    <p:sldId id="263" r:id="rId5"/>
    <p:sldId id="264" r:id="rId6"/>
    <p:sldId id="266" r:id="rId7"/>
    <p:sldId id="267" r:id="rId8"/>
    <p:sldId id="268" r:id="rId9"/>
    <p:sldId id="270" r:id="rId10"/>
    <p:sldId id="272" r:id="rId11"/>
    <p:sldId id="273" r:id="rId12"/>
    <p:sldId id="274" r:id="rId13"/>
    <p:sldId id="277" r:id="rId14"/>
    <p:sldId id="278" r:id="rId15"/>
    <p:sldId id="279" r:id="rId16"/>
    <p:sldId id="280" r:id="rId17"/>
    <p:sldId id="275" r:id="rId18"/>
    <p:sldId id="276" r:id="rId19"/>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7CC"/>
    <a:srgbClr val="332E98"/>
    <a:srgbClr val="BCBCBC"/>
    <a:srgbClr val="B2B2B2"/>
    <a:srgbClr val="ABABAB"/>
    <a:srgbClr val="969696"/>
    <a:srgbClr val="F2F2F2"/>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280" autoAdjust="0"/>
  </p:normalViewPr>
  <p:slideViewPr>
    <p:cSldViewPr snapToGrid="0">
      <p:cViewPr varScale="1">
        <p:scale>
          <a:sx n="64" d="100"/>
          <a:sy n="64" d="100"/>
        </p:scale>
        <p:origin x="900"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5" d="100"/>
          <a:sy n="55" d="100"/>
        </p:scale>
        <p:origin x="2880"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D:\Dropbox\MAESTRIA%20INGENIERIA%20ELECTRICA\ARTICULO%20ALTAE%202017\graficas%20cigre.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183354129914091E-2"/>
          <c:y val="2.1866114593873699E-2"/>
          <c:w val="0.9357875019720896"/>
          <c:h val="0.93151712884941829"/>
        </c:manualLayout>
      </c:layout>
      <c:barChart>
        <c:barDir val="col"/>
        <c:grouping val="clustered"/>
        <c:varyColors val="0"/>
        <c:ser>
          <c:idx val="0"/>
          <c:order val="0"/>
          <c:tx>
            <c:strRef>
              <c:f>Hoja1!$B$6</c:f>
              <c:strCache>
                <c:ptCount val="1"/>
                <c:pt idx="0">
                  <c:v>Desconocidas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dPt>
            <c:idx val="0"/>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FDDA-4C04-992F-0F89133BF2C3}"/>
              </c:ext>
            </c:extLst>
          </c:dPt>
          <c:dPt>
            <c:idx val="1"/>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FDDA-4C04-992F-0F89133BF2C3}"/>
              </c:ext>
            </c:extLst>
          </c:dPt>
          <c:dPt>
            <c:idx val="2"/>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FDDA-4C04-992F-0F89133BF2C3}"/>
              </c:ext>
            </c:extLst>
          </c:dPt>
          <c:dPt>
            <c:idx val="3"/>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7-FDDA-4C04-992F-0F89133BF2C3}"/>
              </c:ext>
            </c:extLst>
          </c:dPt>
          <c:dPt>
            <c:idx val="4"/>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9-FDDA-4C04-992F-0F89133BF2C3}"/>
              </c:ext>
            </c:extLst>
          </c:dPt>
          <c:dPt>
            <c:idx val="5"/>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B-FDDA-4C04-992F-0F89133BF2C3}"/>
              </c:ext>
            </c:extLst>
          </c:dPt>
          <c:dPt>
            <c:idx val="6"/>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D-FDDA-4C04-992F-0F89133BF2C3}"/>
              </c:ext>
            </c:extLst>
          </c:dPt>
          <c:dPt>
            <c:idx val="7"/>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F-FDDA-4C04-992F-0F89133BF2C3}"/>
              </c:ext>
            </c:extLst>
          </c:dPt>
          <c:dPt>
            <c:idx val="8"/>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1-FDDA-4C04-992F-0F89133BF2C3}"/>
              </c:ext>
            </c:extLst>
          </c:dPt>
          <c:dPt>
            <c:idx val="9"/>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3-FDDA-4C04-992F-0F89133BF2C3}"/>
              </c:ext>
            </c:extLst>
          </c:dPt>
          <c:dPt>
            <c:idx val="10"/>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5-FDDA-4C04-992F-0F89133BF2C3}"/>
              </c:ext>
            </c:extLst>
          </c:dPt>
          <c:dPt>
            <c:idx val="11"/>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7-FDDA-4C04-992F-0F89133BF2C3}"/>
              </c:ext>
            </c:extLst>
          </c:dPt>
          <c:dPt>
            <c:idx val="12"/>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9-FDDA-4C04-992F-0F89133BF2C3}"/>
              </c:ext>
            </c:extLst>
          </c:dPt>
          <c:dPt>
            <c:idx val="13"/>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B-FDDA-4C04-992F-0F89133BF2C3}"/>
              </c:ext>
            </c:extLst>
          </c:dPt>
          <c:dPt>
            <c:idx val="14"/>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D-FDDA-4C04-992F-0F89133BF2C3}"/>
              </c:ext>
            </c:extLst>
          </c:dPt>
          <c:dPt>
            <c:idx val="15"/>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F-FDDA-4C04-992F-0F89133BF2C3}"/>
              </c:ext>
            </c:extLst>
          </c:dPt>
          <c:dPt>
            <c:idx val="16"/>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21-FDDA-4C04-992F-0F89133BF2C3}"/>
              </c:ext>
            </c:extLst>
          </c:dPt>
          <c:dPt>
            <c:idx val="17"/>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23-FDDA-4C04-992F-0F89133BF2C3}"/>
              </c:ext>
            </c:extLst>
          </c:dPt>
          <c:dPt>
            <c:idx val="18"/>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25-FDDA-4C04-992F-0F89133BF2C3}"/>
              </c:ext>
            </c:extLst>
          </c:dPt>
          <c:dPt>
            <c:idx val="19"/>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27-FDDA-4C04-992F-0F89133BF2C3}"/>
              </c:ext>
            </c:extLst>
          </c:dPt>
          <c:dPt>
            <c:idx val="20"/>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29-FDDA-4C04-992F-0F89133BF2C3}"/>
              </c:ext>
            </c:extLst>
          </c:dPt>
          <c:dPt>
            <c:idx val="21"/>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2B-FDDA-4C04-992F-0F89133BF2C3}"/>
              </c:ext>
            </c:extLst>
          </c:dPt>
          <c:val>
            <c:numRef>
              <c:f>Hoja1!$D$6</c:f>
              <c:numCache>
                <c:formatCode>0.00%</c:formatCode>
                <c:ptCount val="1"/>
                <c:pt idx="0">
                  <c:v>0.29049999999999998</c:v>
                </c:pt>
              </c:numCache>
            </c:numRef>
          </c:val>
          <c:extLst>
            <c:ext xmlns:c16="http://schemas.microsoft.com/office/drawing/2014/chart" uri="{C3380CC4-5D6E-409C-BE32-E72D297353CC}">
              <c16:uniqueId val="{0000002C-FDDA-4C04-992F-0F89133BF2C3}"/>
            </c:ext>
          </c:extLst>
        </c:ser>
        <c:ser>
          <c:idx val="1"/>
          <c:order val="1"/>
          <c:tx>
            <c:strRef>
              <c:f>Hoja1!$B$7</c:f>
              <c:strCache>
                <c:ptCount val="1"/>
                <c:pt idx="0">
                  <c:v>Envejecimiento</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Hoja1!$D$7</c:f>
              <c:numCache>
                <c:formatCode>0.00%</c:formatCode>
                <c:ptCount val="1"/>
                <c:pt idx="0">
                  <c:v>0.1234</c:v>
                </c:pt>
              </c:numCache>
            </c:numRef>
          </c:val>
          <c:extLst>
            <c:ext xmlns:c16="http://schemas.microsoft.com/office/drawing/2014/chart" uri="{C3380CC4-5D6E-409C-BE32-E72D297353CC}">
              <c16:uniqueId val="{0000002D-FDDA-4C04-992F-0F89133BF2C3}"/>
            </c:ext>
          </c:extLst>
        </c:ser>
        <c:ser>
          <c:idx val="2"/>
          <c:order val="2"/>
          <c:tx>
            <c:strRef>
              <c:f>Hoja1!$B$8</c:f>
              <c:strCache>
                <c:ptCount val="1"/>
                <c:pt idx="0">
                  <c:v>Cortocircuito externo</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Hoja1!$D$8</c:f>
              <c:numCache>
                <c:formatCode>0.00%</c:formatCode>
                <c:ptCount val="1"/>
                <c:pt idx="0">
                  <c:v>0.1162</c:v>
                </c:pt>
              </c:numCache>
            </c:numRef>
          </c:val>
          <c:extLst>
            <c:ext xmlns:c16="http://schemas.microsoft.com/office/drawing/2014/chart" uri="{C3380CC4-5D6E-409C-BE32-E72D297353CC}">
              <c16:uniqueId val="{0000002E-FDDA-4C04-992F-0F89133BF2C3}"/>
            </c:ext>
          </c:extLst>
        </c:ser>
        <c:ser>
          <c:idx val="3"/>
          <c:order val="3"/>
          <c:tx>
            <c:strRef>
              <c:f>Hoja1!$B$9</c:f>
              <c:strCache>
                <c:ptCount val="1"/>
                <c:pt idx="0">
                  <c:v>Fabricación</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Hoja1!$D$9</c:f>
              <c:numCache>
                <c:formatCode>0.00%</c:formatCode>
                <c:ptCount val="1"/>
                <c:pt idx="0">
                  <c:v>9.9600000000000008E-2</c:v>
                </c:pt>
              </c:numCache>
            </c:numRef>
          </c:val>
          <c:extLst>
            <c:ext xmlns:c16="http://schemas.microsoft.com/office/drawing/2014/chart" uri="{C3380CC4-5D6E-409C-BE32-E72D297353CC}">
              <c16:uniqueId val="{0000002F-FDDA-4C04-992F-0F89133BF2C3}"/>
            </c:ext>
          </c:extLst>
        </c:ser>
        <c:ser>
          <c:idx val="4"/>
          <c:order val="4"/>
          <c:tx>
            <c:strRef>
              <c:f>Hoja1!$B$10</c:f>
              <c:strCache>
                <c:ptCount val="1"/>
                <c:pt idx="0">
                  <c:v>Diseño</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Hoja1!$D$10</c:f>
              <c:numCache>
                <c:formatCode>0.00%</c:formatCode>
                <c:ptCount val="1"/>
                <c:pt idx="0">
                  <c:v>9.9600000000000008E-2</c:v>
                </c:pt>
              </c:numCache>
            </c:numRef>
          </c:val>
          <c:extLst>
            <c:ext xmlns:c16="http://schemas.microsoft.com/office/drawing/2014/chart" uri="{C3380CC4-5D6E-409C-BE32-E72D297353CC}">
              <c16:uniqueId val="{00000030-FDDA-4C04-992F-0F89133BF2C3}"/>
            </c:ext>
          </c:extLst>
        </c:ser>
        <c:ser>
          <c:idx val="5"/>
          <c:order val="5"/>
          <c:tx>
            <c:strRef>
              <c:f>Hoja1!$B$11</c:f>
              <c:strCache>
                <c:ptCount val="1"/>
                <c:pt idx="0">
                  <c:v>Reparación inadecuada</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Hoja1!$D$11</c:f>
              <c:numCache>
                <c:formatCode>0.00%</c:formatCode>
                <c:ptCount val="1"/>
                <c:pt idx="0">
                  <c:v>6.0199999999999997E-2</c:v>
                </c:pt>
              </c:numCache>
            </c:numRef>
          </c:val>
          <c:extLst>
            <c:ext xmlns:c16="http://schemas.microsoft.com/office/drawing/2014/chart" uri="{C3380CC4-5D6E-409C-BE32-E72D297353CC}">
              <c16:uniqueId val="{00000031-FDDA-4C04-992F-0F89133BF2C3}"/>
            </c:ext>
          </c:extLst>
        </c:ser>
        <c:ser>
          <c:idx val="6"/>
          <c:order val="6"/>
          <c:tx>
            <c:strRef>
              <c:f>Hoja1!$B$12</c:f>
              <c:strCache>
                <c:ptCount val="1"/>
                <c:pt idx="0">
                  <c:v>Otras razones</c:v>
                </c:pt>
              </c:strCache>
            </c:strRef>
          </c:tx>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Hoja1!$D$12</c:f>
              <c:numCache>
                <c:formatCode>0.00%</c:formatCode>
                <c:ptCount val="1"/>
                <c:pt idx="0">
                  <c:v>4.8799999999999996E-2</c:v>
                </c:pt>
              </c:numCache>
            </c:numRef>
          </c:val>
          <c:extLst>
            <c:ext xmlns:c16="http://schemas.microsoft.com/office/drawing/2014/chart" uri="{C3380CC4-5D6E-409C-BE32-E72D297353CC}">
              <c16:uniqueId val="{00000032-FDDA-4C04-992F-0F89133BF2C3}"/>
            </c:ext>
          </c:extLst>
        </c:ser>
        <c:ser>
          <c:idx val="7"/>
          <c:order val="7"/>
          <c:tx>
            <c:strRef>
              <c:f>Hoja1!$B$13</c:f>
              <c:strCache>
                <c:ptCount val="1"/>
                <c:pt idx="0">
                  <c:v>Materiales</c:v>
                </c:pt>
              </c:strCache>
            </c:strRef>
          </c:tx>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Hoja1!$D$13</c:f>
              <c:numCache>
                <c:formatCode>0.00%</c:formatCode>
                <c:ptCount val="1"/>
                <c:pt idx="0">
                  <c:v>3.73E-2</c:v>
                </c:pt>
              </c:numCache>
            </c:numRef>
          </c:val>
          <c:extLst>
            <c:ext xmlns:c16="http://schemas.microsoft.com/office/drawing/2014/chart" uri="{C3380CC4-5D6E-409C-BE32-E72D297353CC}">
              <c16:uniqueId val="{00000033-FDDA-4C04-992F-0F89133BF2C3}"/>
            </c:ext>
          </c:extLst>
        </c:ser>
        <c:ser>
          <c:idx val="8"/>
          <c:order val="8"/>
          <c:tx>
            <c:strRef>
              <c:f>Hoja1!$B$14</c:f>
              <c:strCache>
                <c:ptCount val="1"/>
                <c:pt idx="0">
                  <c:v>Mantenimiento incorrecto</c:v>
                </c:pt>
              </c:strCache>
            </c:strRef>
          </c:tx>
          <c:spPr>
            <a:gradFill rotWithShape="1">
              <a:gsLst>
                <a:gs pos="0">
                  <a:schemeClr val="accent3">
                    <a:lumMod val="60000"/>
                    <a:satMod val="103000"/>
                    <a:lumMod val="102000"/>
                    <a:tint val="94000"/>
                  </a:schemeClr>
                </a:gs>
                <a:gs pos="50000">
                  <a:schemeClr val="accent3">
                    <a:lumMod val="60000"/>
                    <a:satMod val="110000"/>
                    <a:lumMod val="100000"/>
                    <a:shade val="100000"/>
                  </a:schemeClr>
                </a:gs>
                <a:gs pos="100000">
                  <a:schemeClr val="accent3">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Hoja1!$D$14</c:f>
              <c:numCache>
                <c:formatCode>0.00%</c:formatCode>
                <c:ptCount val="1"/>
                <c:pt idx="0">
                  <c:v>3.2199999999999999E-2</c:v>
                </c:pt>
              </c:numCache>
            </c:numRef>
          </c:val>
          <c:extLst>
            <c:ext xmlns:c16="http://schemas.microsoft.com/office/drawing/2014/chart" uri="{C3380CC4-5D6E-409C-BE32-E72D297353CC}">
              <c16:uniqueId val="{00000034-FDDA-4C04-992F-0F89133BF2C3}"/>
            </c:ext>
          </c:extLst>
        </c:ser>
        <c:ser>
          <c:idx val="9"/>
          <c:order val="9"/>
          <c:tx>
            <c:strRef>
              <c:f>Hoja1!$B$15</c:f>
              <c:strCache>
                <c:ptCount val="1"/>
                <c:pt idx="0">
                  <c:v>Deterioro anormal</c:v>
                </c:pt>
              </c:strCache>
            </c:strRef>
          </c:tx>
          <c:spPr>
            <a:gradFill rotWithShape="1">
              <a:gsLst>
                <a:gs pos="0">
                  <a:schemeClr val="accent4">
                    <a:lumMod val="60000"/>
                    <a:satMod val="103000"/>
                    <a:lumMod val="102000"/>
                    <a:tint val="94000"/>
                  </a:schemeClr>
                </a:gs>
                <a:gs pos="50000">
                  <a:schemeClr val="accent4">
                    <a:lumMod val="60000"/>
                    <a:satMod val="110000"/>
                    <a:lumMod val="100000"/>
                    <a:shade val="100000"/>
                  </a:schemeClr>
                </a:gs>
                <a:gs pos="100000">
                  <a:schemeClr val="accent4">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Hoja1!$D$15</c:f>
              <c:numCache>
                <c:formatCode>0.00%</c:formatCode>
                <c:ptCount val="1"/>
                <c:pt idx="0">
                  <c:v>2.4900000000000002E-2</c:v>
                </c:pt>
              </c:numCache>
            </c:numRef>
          </c:val>
          <c:extLst>
            <c:ext xmlns:c16="http://schemas.microsoft.com/office/drawing/2014/chart" uri="{C3380CC4-5D6E-409C-BE32-E72D297353CC}">
              <c16:uniqueId val="{00000035-FDDA-4C04-992F-0F89133BF2C3}"/>
            </c:ext>
          </c:extLst>
        </c:ser>
        <c:ser>
          <c:idx val="10"/>
          <c:order val="10"/>
          <c:tx>
            <c:strRef>
              <c:f>Hoja1!$B$16</c:f>
              <c:strCache>
                <c:ptCount val="1"/>
                <c:pt idx="0">
                  <c:v>Descargas atmosféricas</c:v>
                </c:pt>
              </c:strCache>
            </c:strRef>
          </c:tx>
          <c:spPr>
            <a:gradFill rotWithShape="1">
              <a:gsLst>
                <a:gs pos="0">
                  <a:schemeClr val="accent5">
                    <a:lumMod val="60000"/>
                    <a:satMod val="103000"/>
                    <a:lumMod val="102000"/>
                    <a:tint val="94000"/>
                  </a:schemeClr>
                </a:gs>
                <a:gs pos="50000">
                  <a:schemeClr val="accent5">
                    <a:lumMod val="60000"/>
                    <a:satMod val="110000"/>
                    <a:lumMod val="100000"/>
                    <a:shade val="100000"/>
                  </a:schemeClr>
                </a:gs>
                <a:gs pos="100000">
                  <a:schemeClr val="accent5">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Hoja1!$D$16</c:f>
              <c:numCache>
                <c:formatCode>0.00%</c:formatCode>
                <c:ptCount val="1"/>
                <c:pt idx="0">
                  <c:v>2.18E-2</c:v>
                </c:pt>
              </c:numCache>
            </c:numRef>
          </c:val>
          <c:extLst>
            <c:ext xmlns:c16="http://schemas.microsoft.com/office/drawing/2014/chart" uri="{C3380CC4-5D6E-409C-BE32-E72D297353CC}">
              <c16:uniqueId val="{00000036-FDDA-4C04-992F-0F89133BF2C3}"/>
            </c:ext>
          </c:extLst>
        </c:ser>
        <c:ser>
          <c:idx val="11"/>
          <c:order val="11"/>
          <c:tx>
            <c:strRef>
              <c:f>Hoja1!$B$17</c:f>
              <c:strCache>
                <c:ptCount val="1"/>
                <c:pt idx="0">
                  <c:v>Fallas repetitivas</c:v>
                </c:pt>
              </c:strCache>
            </c:strRef>
          </c:tx>
          <c:spPr>
            <a:gradFill rotWithShape="1">
              <a:gsLst>
                <a:gs pos="0">
                  <a:schemeClr val="accent6">
                    <a:lumMod val="60000"/>
                    <a:satMod val="103000"/>
                    <a:lumMod val="102000"/>
                    <a:tint val="94000"/>
                  </a:schemeClr>
                </a:gs>
                <a:gs pos="50000">
                  <a:schemeClr val="accent6">
                    <a:lumMod val="60000"/>
                    <a:satMod val="110000"/>
                    <a:lumMod val="100000"/>
                    <a:shade val="100000"/>
                  </a:schemeClr>
                </a:gs>
                <a:gs pos="100000">
                  <a:schemeClr val="accent6">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Hoja1!$D$17</c:f>
              <c:numCache>
                <c:formatCode>0.00%</c:formatCode>
                <c:ptCount val="1"/>
                <c:pt idx="0">
                  <c:v>8.3000000000000001E-3</c:v>
                </c:pt>
              </c:numCache>
            </c:numRef>
          </c:val>
          <c:extLst>
            <c:ext xmlns:c16="http://schemas.microsoft.com/office/drawing/2014/chart" uri="{C3380CC4-5D6E-409C-BE32-E72D297353CC}">
              <c16:uniqueId val="{00000037-FDDA-4C04-992F-0F89133BF2C3}"/>
            </c:ext>
          </c:extLst>
        </c:ser>
        <c:ser>
          <c:idx val="12"/>
          <c:order val="12"/>
          <c:tx>
            <c:strRef>
              <c:f>Hoja1!$B$18</c:f>
              <c:strCache>
                <c:ptCount val="1"/>
                <c:pt idx="0">
                  <c:v>Instalación en sitio</c:v>
                </c:pt>
              </c:strCache>
            </c:strRef>
          </c:tx>
          <c:spPr>
            <a:gradFill rotWithShape="1">
              <a:gsLst>
                <a:gs pos="0">
                  <a:schemeClr val="accent1">
                    <a:lumMod val="80000"/>
                    <a:lumOff val="20000"/>
                    <a:satMod val="103000"/>
                    <a:lumMod val="102000"/>
                    <a:tint val="94000"/>
                  </a:schemeClr>
                </a:gs>
                <a:gs pos="50000">
                  <a:schemeClr val="accent1">
                    <a:lumMod val="80000"/>
                    <a:lumOff val="20000"/>
                    <a:satMod val="110000"/>
                    <a:lumMod val="100000"/>
                    <a:shade val="100000"/>
                  </a:schemeClr>
                </a:gs>
                <a:gs pos="100000">
                  <a:schemeClr val="accent1">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Hoja1!$D$18</c:f>
              <c:numCache>
                <c:formatCode>0.00%</c:formatCode>
                <c:ptCount val="1"/>
                <c:pt idx="0">
                  <c:v>8.3000000000000001E-3</c:v>
                </c:pt>
              </c:numCache>
            </c:numRef>
          </c:val>
          <c:extLst>
            <c:ext xmlns:c16="http://schemas.microsoft.com/office/drawing/2014/chart" uri="{C3380CC4-5D6E-409C-BE32-E72D297353CC}">
              <c16:uniqueId val="{00000038-FDDA-4C04-992F-0F89133BF2C3}"/>
            </c:ext>
          </c:extLst>
        </c:ser>
        <c:ser>
          <c:idx val="13"/>
          <c:order val="13"/>
          <c:tx>
            <c:strRef>
              <c:f>Hoja1!$B$19</c:f>
              <c:strCache>
                <c:ptCount val="1"/>
                <c:pt idx="0">
                  <c:v>Sobrevoltaje</c:v>
                </c:pt>
              </c:strCache>
            </c:strRef>
          </c:tx>
          <c:spPr>
            <a:gradFill rotWithShape="1">
              <a:gsLst>
                <a:gs pos="0">
                  <a:schemeClr val="accent2">
                    <a:lumMod val="80000"/>
                    <a:lumOff val="20000"/>
                    <a:satMod val="103000"/>
                    <a:lumMod val="102000"/>
                    <a:tint val="94000"/>
                  </a:schemeClr>
                </a:gs>
                <a:gs pos="50000">
                  <a:schemeClr val="accent2">
                    <a:lumMod val="80000"/>
                    <a:lumOff val="20000"/>
                    <a:satMod val="110000"/>
                    <a:lumMod val="100000"/>
                    <a:shade val="100000"/>
                  </a:schemeClr>
                </a:gs>
                <a:gs pos="100000">
                  <a:schemeClr val="accent2">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Hoja1!$D$19</c:f>
              <c:numCache>
                <c:formatCode>0.00%</c:formatCode>
                <c:ptCount val="1"/>
                <c:pt idx="0">
                  <c:v>6.1999999999999998E-3</c:v>
                </c:pt>
              </c:numCache>
            </c:numRef>
          </c:val>
          <c:extLst>
            <c:ext xmlns:c16="http://schemas.microsoft.com/office/drawing/2014/chart" uri="{C3380CC4-5D6E-409C-BE32-E72D297353CC}">
              <c16:uniqueId val="{00000039-FDDA-4C04-992F-0F89133BF2C3}"/>
            </c:ext>
          </c:extLst>
        </c:ser>
        <c:ser>
          <c:idx val="14"/>
          <c:order val="14"/>
          <c:tx>
            <c:strRef>
              <c:f>Hoja1!$B$20</c:f>
              <c:strCache>
                <c:ptCount val="1"/>
                <c:pt idx="0">
                  <c:v>Polución externa</c:v>
                </c:pt>
              </c:strCache>
            </c:strRef>
          </c:tx>
          <c:spPr>
            <a:gradFill rotWithShape="1">
              <a:gsLst>
                <a:gs pos="0">
                  <a:schemeClr val="accent3">
                    <a:lumMod val="80000"/>
                    <a:lumOff val="20000"/>
                    <a:satMod val="103000"/>
                    <a:lumMod val="102000"/>
                    <a:tint val="94000"/>
                  </a:schemeClr>
                </a:gs>
                <a:gs pos="50000">
                  <a:schemeClr val="accent3">
                    <a:lumMod val="80000"/>
                    <a:lumOff val="20000"/>
                    <a:satMod val="110000"/>
                    <a:lumMod val="100000"/>
                    <a:shade val="100000"/>
                  </a:schemeClr>
                </a:gs>
                <a:gs pos="100000">
                  <a:schemeClr val="accent3">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Hoja1!$D$20</c:f>
              <c:numCache>
                <c:formatCode>0.00%</c:formatCode>
                <c:ptCount val="1"/>
                <c:pt idx="0">
                  <c:v>5.1999999999999998E-3</c:v>
                </c:pt>
              </c:numCache>
            </c:numRef>
          </c:val>
          <c:extLst>
            <c:ext xmlns:c16="http://schemas.microsoft.com/office/drawing/2014/chart" uri="{C3380CC4-5D6E-409C-BE32-E72D297353CC}">
              <c16:uniqueId val="{0000003A-FDDA-4C04-992F-0F89133BF2C3}"/>
            </c:ext>
          </c:extLst>
        </c:ser>
        <c:ser>
          <c:idx val="15"/>
          <c:order val="15"/>
          <c:tx>
            <c:strRef>
              <c:f>Hoja1!$B$21</c:f>
              <c:strCache>
                <c:ptCount val="1"/>
                <c:pt idx="0">
                  <c:v>Perdida de presión de ajuste</c:v>
                </c:pt>
              </c:strCache>
            </c:strRef>
          </c:tx>
          <c:spPr>
            <a:gradFill rotWithShape="1">
              <a:gsLst>
                <a:gs pos="0">
                  <a:schemeClr val="accent4">
                    <a:lumMod val="80000"/>
                    <a:lumOff val="20000"/>
                    <a:satMod val="103000"/>
                    <a:lumMod val="102000"/>
                    <a:tint val="94000"/>
                  </a:schemeClr>
                </a:gs>
                <a:gs pos="50000">
                  <a:schemeClr val="accent4">
                    <a:lumMod val="80000"/>
                    <a:lumOff val="20000"/>
                    <a:satMod val="110000"/>
                    <a:lumMod val="100000"/>
                    <a:shade val="100000"/>
                  </a:schemeClr>
                </a:gs>
                <a:gs pos="100000">
                  <a:schemeClr val="accent4">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Hoja1!$D$21</c:f>
              <c:numCache>
                <c:formatCode>0.00%</c:formatCode>
                <c:ptCount val="1"/>
                <c:pt idx="0">
                  <c:v>4.0999999999999995E-3</c:v>
                </c:pt>
              </c:numCache>
            </c:numRef>
          </c:val>
          <c:extLst>
            <c:ext xmlns:c16="http://schemas.microsoft.com/office/drawing/2014/chart" uri="{C3380CC4-5D6E-409C-BE32-E72D297353CC}">
              <c16:uniqueId val="{0000003B-FDDA-4C04-992F-0F89133BF2C3}"/>
            </c:ext>
          </c:extLst>
        </c:ser>
        <c:ser>
          <c:idx val="16"/>
          <c:order val="16"/>
          <c:tx>
            <c:strRef>
              <c:f>Hoja1!$B$22</c:f>
              <c:strCache>
                <c:ptCount val="1"/>
                <c:pt idx="0">
                  <c:v>Daño colateral</c:v>
                </c:pt>
              </c:strCache>
            </c:strRef>
          </c:tx>
          <c:spPr>
            <a:gradFill rotWithShape="1">
              <a:gsLst>
                <a:gs pos="0">
                  <a:schemeClr val="accent5">
                    <a:lumMod val="80000"/>
                    <a:lumOff val="20000"/>
                    <a:satMod val="103000"/>
                    <a:lumMod val="102000"/>
                    <a:tint val="94000"/>
                  </a:schemeClr>
                </a:gs>
                <a:gs pos="50000">
                  <a:schemeClr val="accent5">
                    <a:lumMod val="80000"/>
                    <a:lumOff val="20000"/>
                    <a:satMod val="110000"/>
                    <a:lumMod val="100000"/>
                    <a:shade val="100000"/>
                  </a:schemeClr>
                </a:gs>
                <a:gs pos="100000">
                  <a:schemeClr val="accent5">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Hoja1!$D$22</c:f>
              <c:numCache>
                <c:formatCode>0.00%</c:formatCode>
                <c:ptCount val="1"/>
                <c:pt idx="0">
                  <c:v>3.0999999999999999E-3</c:v>
                </c:pt>
              </c:numCache>
            </c:numRef>
          </c:val>
          <c:extLst>
            <c:ext xmlns:c16="http://schemas.microsoft.com/office/drawing/2014/chart" uri="{C3380CC4-5D6E-409C-BE32-E72D297353CC}">
              <c16:uniqueId val="{0000003C-FDDA-4C04-992F-0F89133BF2C3}"/>
            </c:ext>
          </c:extLst>
        </c:ser>
        <c:ser>
          <c:idx val="17"/>
          <c:order val="17"/>
          <c:tx>
            <c:strRef>
              <c:f>Hoja1!$B$23</c:f>
              <c:strCache>
                <c:ptCount val="1"/>
                <c:pt idx="0">
                  <c:v>Sobrecalentamiento</c:v>
                </c:pt>
              </c:strCache>
            </c:strRef>
          </c:tx>
          <c:spPr>
            <a:gradFill rotWithShape="1">
              <a:gsLst>
                <a:gs pos="0">
                  <a:schemeClr val="accent6">
                    <a:lumMod val="80000"/>
                    <a:lumOff val="20000"/>
                    <a:satMod val="103000"/>
                    <a:lumMod val="102000"/>
                    <a:tint val="94000"/>
                  </a:schemeClr>
                </a:gs>
                <a:gs pos="50000">
                  <a:schemeClr val="accent6">
                    <a:lumMod val="80000"/>
                    <a:lumOff val="20000"/>
                    <a:satMod val="110000"/>
                    <a:lumMod val="100000"/>
                    <a:shade val="100000"/>
                  </a:schemeClr>
                </a:gs>
                <a:gs pos="100000">
                  <a:schemeClr val="accent6">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Hoja1!$D$23</c:f>
              <c:numCache>
                <c:formatCode>0.00%</c:formatCode>
                <c:ptCount val="1"/>
                <c:pt idx="0">
                  <c:v>3.0999999999999999E-3</c:v>
                </c:pt>
              </c:numCache>
            </c:numRef>
          </c:val>
          <c:extLst>
            <c:ext xmlns:c16="http://schemas.microsoft.com/office/drawing/2014/chart" uri="{C3380CC4-5D6E-409C-BE32-E72D297353CC}">
              <c16:uniqueId val="{0000003D-FDDA-4C04-992F-0F89133BF2C3}"/>
            </c:ext>
          </c:extLst>
        </c:ser>
        <c:ser>
          <c:idx val="18"/>
          <c:order val="18"/>
          <c:tx>
            <c:strRef>
              <c:f>Hoja1!$B$24</c:f>
              <c:strCache>
                <c:ptCount val="1"/>
                <c:pt idx="0">
                  <c:v>Azufre corrosivo</c:v>
                </c:pt>
              </c:strCache>
            </c:strRef>
          </c:tx>
          <c:spPr>
            <a:gradFill rotWithShape="1">
              <a:gsLst>
                <a:gs pos="0">
                  <a:schemeClr val="accent1">
                    <a:lumMod val="80000"/>
                    <a:satMod val="103000"/>
                    <a:lumMod val="102000"/>
                    <a:tint val="94000"/>
                  </a:schemeClr>
                </a:gs>
                <a:gs pos="50000">
                  <a:schemeClr val="accent1">
                    <a:lumMod val="80000"/>
                    <a:satMod val="110000"/>
                    <a:lumMod val="100000"/>
                    <a:shade val="100000"/>
                  </a:schemeClr>
                </a:gs>
                <a:gs pos="100000">
                  <a:schemeClr val="accent1">
                    <a:lumMod val="8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Hoja1!$D$24</c:f>
              <c:numCache>
                <c:formatCode>0.00%</c:formatCode>
                <c:ptCount val="1"/>
                <c:pt idx="0">
                  <c:v>2.0999999999999999E-3</c:v>
                </c:pt>
              </c:numCache>
            </c:numRef>
          </c:val>
          <c:extLst>
            <c:ext xmlns:c16="http://schemas.microsoft.com/office/drawing/2014/chart" uri="{C3380CC4-5D6E-409C-BE32-E72D297353CC}">
              <c16:uniqueId val="{0000003E-FDDA-4C04-992F-0F89133BF2C3}"/>
            </c:ext>
          </c:extLst>
        </c:ser>
        <c:ser>
          <c:idx val="19"/>
          <c:order val="19"/>
          <c:tx>
            <c:strRef>
              <c:f>Hoja1!$B$25</c:f>
              <c:strCache>
                <c:ptCount val="1"/>
                <c:pt idx="0">
                  <c:v>Aplicación indebida</c:v>
                </c:pt>
              </c:strCache>
            </c:strRef>
          </c:tx>
          <c:spPr>
            <a:gradFill rotWithShape="1">
              <a:gsLst>
                <a:gs pos="0">
                  <a:schemeClr val="accent2">
                    <a:lumMod val="80000"/>
                    <a:satMod val="103000"/>
                    <a:lumMod val="102000"/>
                    <a:tint val="94000"/>
                  </a:schemeClr>
                </a:gs>
                <a:gs pos="50000">
                  <a:schemeClr val="accent2">
                    <a:lumMod val="80000"/>
                    <a:satMod val="110000"/>
                    <a:lumMod val="100000"/>
                    <a:shade val="100000"/>
                  </a:schemeClr>
                </a:gs>
                <a:gs pos="100000">
                  <a:schemeClr val="accent2">
                    <a:lumMod val="8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Hoja1!$D$25</c:f>
              <c:numCache>
                <c:formatCode>0.00%</c:formatCode>
                <c:ptCount val="1"/>
                <c:pt idx="0">
                  <c:v>2.0999999999999999E-3</c:v>
                </c:pt>
              </c:numCache>
            </c:numRef>
          </c:val>
          <c:extLst>
            <c:ext xmlns:c16="http://schemas.microsoft.com/office/drawing/2014/chart" uri="{C3380CC4-5D6E-409C-BE32-E72D297353CC}">
              <c16:uniqueId val="{0000003F-FDDA-4C04-992F-0F89133BF2C3}"/>
            </c:ext>
          </c:extLst>
        </c:ser>
        <c:ser>
          <c:idx val="20"/>
          <c:order val="20"/>
          <c:tx>
            <c:strRef>
              <c:f>Hoja1!$B$26</c:f>
              <c:strCache>
                <c:ptCount val="1"/>
                <c:pt idx="0">
                  <c:v>Perdida de refrigeración</c:v>
                </c:pt>
              </c:strCache>
            </c:strRef>
          </c:tx>
          <c:spPr>
            <a:gradFill rotWithShape="1">
              <a:gsLst>
                <a:gs pos="0">
                  <a:schemeClr val="accent3">
                    <a:lumMod val="80000"/>
                    <a:satMod val="103000"/>
                    <a:lumMod val="102000"/>
                    <a:tint val="94000"/>
                  </a:schemeClr>
                </a:gs>
                <a:gs pos="50000">
                  <a:schemeClr val="accent3">
                    <a:lumMod val="80000"/>
                    <a:satMod val="110000"/>
                    <a:lumMod val="100000"/>
                    <a:shade val="100000"/>
                  </a:schemeClr>
                </a:gs>
                <a:gs pos="100000">
                  <a:schemeClr val="accent3">
                    <a:lumMod val="8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Hoja1!$D$26</c:f>
              <c:numCache>
                <c:formatCode>0.00%</c:formatCode>
                <c:ptCount val="1"/>
                <c:pt idx="0">
                  <c:v>2.0999999999999999E-3</c:v>
                </c:pt>
              </c:numCache>
            </c:numRef>
          </c:val>
          <c:extLst>
            <c:ext xmlns:c16="http://schemas.microsoft.com/office/drawing/2014/chart" uri="{C3380CC4-5D6E-409C-BE32-E72D297353CC}">
              <c16:uniqueId val="{00000040-FDDA-4C04-992F-0F89133BF2C3}"/>
            </c:ext>
          </c:extLst>
        </c:ser>
        <c:ser>
          <c:idx val="21"/>
          <c:order val="21"/>
          <c:tx>
            <c:strRef>
              <c:f>Hoja1!$B$27</c:f>
              <c:strCache>
                <c:ptCount val="1"/>
                <c:pt idx="0">
                  <c:v>Vandalismo</c:v>
                </c:pt>
              </c:strCache>
            </c:strRef>
          </c:tx>
          <c:spPr>
            <a:gradFill rotWithShape="1">
              <a:gsLst>
                <a:gs pos="0">
                  <a:schemeClr val="accent4">
                    <a:lumMod val="80000"/>
                    <a:satMod val="103000"/>
                    <a:lumMod val="102000"/>
                    <a:tint val="94000"/>
                  </a:schemeClr>
                </a:gs>
                <a:gs pos="50000">
                  <a:schemeClr val="accent4">
                    <a:lumMod val="80000"/>
                    <a:satMod val="110000"/>
                    <a:lumMod val="100000"/>
                    <a:shade val="100000"/>
                  </a:schemeClr>
                </a:gs>
                <a:gs pos="100000">
                  <a:schemeClr val="accent4">
                    <a:lumMod val="8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val>
            <c:numRef>
              <c:f>Hoja1!$D$27</c:f>
              <c:numCache>
                <c:formatCode>0.00%</c:formatCode>
                <c:ptCount val="1"/>
                <c:pt idx="0">
                  <c:v>1E-3</c:v>
                </c:pt>
              </c:numCache>
            </c:numRef>
          </c:val>
          <c:extLst>
            <c:ext xmlns:c16="http://schemas.microsoft.com/office/drawing/2014/chart" uri="{C3380CC4-5D6E-409C-BE32-E72D297353CC}">
              <c16:uniqueId val="{00000041-FDDA-4C04-992F-0F89133BF2C3}"/>
            </c:ext>
          </c:extLst>
        </c:ser>
        <c:dLbls>
          <c:showLegendKey val="0"/>
          <c:showVal val="0"/>
          <c:showCatName val="0"/>
          <c:showSerName val="0"/>
          <c:showPercent val="0"/>
          <c:showBubbleSize val="0"/>
        </c:dLbls>
        <c:gapWidth val="100"/>
        <c:axId val="339851936"/>
        <c:axId val="339852264"/>
      </c:barChart>
      <c:catAx>
        <c:axId val="339851936"/>
        <c:scaling>
          <c:orientation val="minMax"/>
        </c:scaling>
        <c:delete val="1"/>
        <c:axPos val="b"/>
        <c:majorTickMark val="out"/>
        <c:minorTickMark val="out"/>
        <c:tickLblPos val="nextTo"/>
        <c:crossAx val="339852264"/>
        <c:crosses val="autoZero"/>
        <c:auto val="1"/>
        <c:lblAlgn val="ctr"/>
        <c:lblOffset val="100"/>
        <c:noMultiLvlLbl val="0"/>
      </c:catAx>
      <c:valAx>
        <c:axId val="339852264"/>
        <c:scaling>
          <c:orientation val="minMax"/>
          <c:max val="0.30000000000000004"/>
        </c:scaling>
        <c:delete val="0"/>
        <c:axPos val="l"/>
        <c:numFmt formatCode="0%" sourceLinked="0"/>
        <c:majorTickMark val="out"/>
        <c:minorTickMark val="out"/>
        <c:tickLblPos val="nextTo"/>
        <c:spPr>
          <a:noFill/>
          <a:ln>
            <a:solidFill>
              <a:schemeClr val="accent1"/>
            </a:solid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339851936"/>
        <c:crosses val="autoZero"/>
        <c:crossBetween val="between"/>
      </c:valAx>
      <c:spPr>
        <a:noFill/>
        <a:ln>
          <a:noFill/>
        </a:ln>
        <a:effectLst/>
      </c:spPr>
    </c:plotArea>
    <c:legend>
      <c:legendPos val="b"/>
      <c:layout>
        <c:manualLayout>
          <c:xMode val="edge"/>
          <c:yMode val="edge"/>
          <c:x val="0.39117570959367787"/>
          <c:y val="4.9925724729187999E-2"/>
          <c:w val="0.5586320726302656"/>
          <c:h val="0.51689886777088478"/>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sz="1000"/>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 Id="rId5" Type="http://schemas.openxmlformats.org/officeDocument/2006/relationships/image" Target="../media/image22.wmf"/><Relationship Id="rId4"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11FF5BF-A9FE-4FA8-AF0E-B6E8866F19C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dirty="0"/>
          </a:p>
        </p:txBody>
      </p:sp>
      <p:sp>
        <p:nvSpPr>
          <p:cNvPr id="3" name="Date Placeholder 2">
            <a:extLst>
              <a:ext uri="{FF2B5EF4-FFF2-40B4-BE49-F238E27FC236}">
                <a16:creationId xmlns:a16="http://schemas.microsoft.com/office/drawing/2014/main" id="{0EAB9AB4-6D57-4534-91C0-575F659BD34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764D400-0AFD-4B7A-B8D1-10D256481ABC}" type="datetimeFigureOut">
              <a:rPr lang="es-CO" smtClean="0"/>
              <a:t>10/11/2017</a:t>
            </a:fld>
            <a:endParaRPr lang="es-CO" dirty="0"/>
          </a:p>
        </p:txBody>
      </p:sp>
      <p:sp>
        <p:nvSpPr>
          <p:cNvPr id="4" name="Footer Placeholder 3">
            <a:extLst>
              <a:ext uri="{FF2B5EF4-FFF2-40B4-BE49-F238E27FC236}">
                <a16:creationId xmlns:a16="http://schemas.microsoft.com/office/drawing/2014/main" id="{4E394404-E08D-4B75-B1DA-570FFD7A97C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dirty="0"/>
          </a:p>
        </p:txBody>
      </p:sp>
      <p:sp>
        <p:nvSpPr>
          <p:cNvPr id="5" name="Slide Number Placeholder 4">
            <a:extLst>
              <a:ext uri="{FF2B5EF4-FFF2-40B4-BE49-F238E27FC236}">
                <a16:creationId xmlns:a16="http://schemas.microsoft.com/office/drawing/2014/main" id="{F4C0D985-CDFE-4E1C-AC9F-69BB000C986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D254F3B-C58B-48EA-B144-09DB86D325BE}" type="slidenum">
              <a:rPr lang="es-CO" smtClean="0"/>
              <a:t>‹Nº›</a:t>
            </a:fld>
            <a:endParaRPr lang="es-CO" dirty="0"/>
          </a:p>
        </p:txBody>
      </p:sp>
    </p:spTree>
    <p:extLst>
      <p:ext uri="{BB962C8B-B14F-4D97-AF65-F5344CB8AC3E}">
        <p14:creationId xmlns:p14="http://schemas.microsoft.com/office/powerpoint/2010/main" val="42786193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82E001-66E0-4F5C-9B45-D0C340A888F3}" type="datetimeFigureOut">
              <a:rPr lang="es-CO" smtClean="0"/>
              <a:t>10/11/2017</a:t>
            </a:fld>
            <a:endParaRPr lang="es-CO"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C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D3F771-03C5-4203-A418-FCC83F4929E7}" type="slidenum">
              <a:rPr lang="es-CO" smtClean="0"/>
              <a:t>‹Nº›</a:t>
            </a:fld>
            <a:endParaRPr lang="es-CO" dirty="0"/>
          </a:p>
        </p:txBody>
      </p:sp>
    </p:spTree>
    <p:extLst>
      <p:ext uri="{BB962C8B-B14F-4D97-AF65-F5344CB8AC3E}">
        <p14:creationId xmlns:p14="http://schemas.microsoft.com/office/powerpoint/2010/main" val="2386258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Diapositiva de título">
    <p:spTree>
      <p:nvGrpSpPr>
        <p:cNvPr id="1" name=""/>
        <p:cNvGrpSpPr/>
        <p:nvPr/>
      </p:nvGrpSpPr>
      <p:grpSpPr>
        <a:xfrm>
          <a:off x="0" y="0"/>
          <a:ext cx="0" cy="0"/>
          <a:chOff x="0" y="0"/>
          <a:chExt cx="0" cy="0"/>
        </a:xfrm>
      </p:grpSpPr>
      <p:sp>
        <p:nvSpPr>
          <p:cNvPr id="6" name="CuadroTexto 5"/>
          <p:cNvSpPr txBox="1"/>
          <p:nvPr userDrawn="1"/>
        </p:nvSpPr>
        <p:spPr>
          <a:xfrm>
            <a:off x="6418836" y="83467"/>
            <a:ext cx="5281265" cy="369332"/>
          </a:xfrm>
          <a:prstGeom prst="rect">
            <a:avLst/>
          </a:prstGeom>
          <a:noFill/>
        </p:spPr>
        <p:txBody>
          <a:bodyPr wrap="square" rtlCol="0">
            <a:spAutoFit/>
          </a:bodyPr>
          <a:lstStyle/>
          <a:p>
            <a:pPr algn="r"/>
            <a:r>
              <a:rPr lang="es-CO" sz="1800" dirty="0">
                <a:solidFill>
                  <a:schemeClr val="bg1">
                    <a:lumMod val="50000"/>
                  </a:schemeClr>
                </a:solidFill>
                <a:latin typeface="DINCond-Light" pitchFamily="50" charset="0"/>
              </a:rPr>
              <a:t>www.cocier.org</a:t>
            </a:r>
          </a:p>
        </p:txBody>
      </p:sp>
      <p:grpSp>
        <p:nvGrpSpPr>
          <p:cNvPr id="21" name="Group 20">
            <a:extLst>
              <a:ext uri="{FF2B5EF4-FFF2-40B4-BE49-F238E27FC236}">
                <a16:creationId xmlns:a16="http://schemas.microsoft.com/office/drawing/2014/main" id="{8C1CBC20-CA6D-4E01-AE98-6E607C717A3E}"/>
              </a:ext>
            </a:extLst>
          </p:cNvPr>
          <p:cNvGrpSpPr/>
          <p:nvPr userDrawn="1"/>
        </p:nvGrpSpPr>
        <p:grpSpPr>
          <a:xfrm>
            <a:off x="0" y="0"/>
            <a:ext cx="12296632" cy="6906123"/>
            <a:chOff x="0" y="0"/>
            <a:chExt cx="12296632" cy="6906123"/>
          </a:xfrm>
        </p:grpSpPr>
        <p:grpSp>
          <p:nvGrpSpPr>
            <p:cNvPr id="17" name="Group 16">
              <a:extLst>
                <a:ext uri="{FF2B5EF4-FFF2-40B4-BE49-F238E27FC236}">
                  <a16:creationId xmlns:a16="http://schemas.microsoft.com/office/drawing/2014/main" id="{BC4040D8-FB84-4D7A-94C2-6C9DF996EFC3}"/>
                </a:ext>
              </a:extLst>
            </p:cNvPr>
            <p:cNvGrpSpPr/>
            <p:nvPr userDrawn="1"/>
          </p:nvGrpSpPr>
          <p:grpSpPr>
            <a:xfrm>
              <a:off x="0" y="0"/>
              <a:ext cx="12225988" cy="6858000"/>
              <a:chOff x="0" y="0"/>
              <a:chExt cx="12225988" cy="6858000"/>
            </a:xfrm>
          </p:grpSpPr>
          <p:grpSp>
            <p:nvGrpSpPr>
              <p:cNvPr id="16" name="Group 15">
                <a:extLst>
                  <a:ext uri="{FF2B5EF4-FFF2-40B4-BE49-F238E27FC236}">
                    <a16:creationId xmlns:a16="http://schemas.microsoft.com/office/drawing/2014/main" id="{94083D4F-E84A-4FB8-91B1-3E80A74386E9}"/>
                  </a:ext>
                </a:extLst>
              </p:cNvPr>
              <p:cNvGrpSpPr/>
              <p:nvPr userDrawn="1"/>
            </p:nvGrpSpPr>
            <p:grpSpPr>
              <a:xfrm>
                <a:off x="0" y="0"/>
                <a:ext cx="12225988" cy="6858000"/>
                <a:chOff x="0" y="0"/>
                <a:chExt cx="12225988" cy="6858000"/>
              </a:xfrm>
            </p:grpSpPr>
            <p:pic>
              <p:nvPicPr>
                <p:cNvPr id="3" name="Imagen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25988" cy="6858000"/>
                </a:xfrm>
                <a:prstGeom prst="rect">
                  <a:avLst/>
                </a:prstGeom>
              </p:spPr>
            </p:pic>
            <p:pic>
              <p:nvPicPr>
                <p:cNvPr id="8" name="Imagen 4">
                  <a:extLst>
                    <a:ext uri="{FF2B5EF4-FFF2-40B4-BE49-F238E27FC236}">
                      <a16:creationId xmlns:a16="http://schemas.microsoft.com/office/drawing/2014/main" id="{8C5BE4EA-0C7A-4EC6-804D-944C282587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96000" y="268133"/>
                  <a:ext cx="3355986" cy="1073916"/>
                </a:xfrm>
                <a:prstGeom prst="rect">
                  <a:avLst/>
                </a:prstGeom>
              </p:spPr>
            </p:pic>
          </p:grpSp>
          <p:grpSp>
            <p:nvGrpSpPr>
              <p:cNvPr id="14" name="Group 13">
                <a:extLst>
                  <a:ext uri="{FF2B5EF4-FFF2-40B4-BE49-F238E27FC236}">
                    <a16:creationId xmlns:a16="http://schemas.microsoft.com/office/drawing/2014/main" id="{F4971F76-E1F5-4673-8210-DF402EF783DA}"/>
                  </a:ext>
                </a:extLst>
              </p:cNvPr>
              <p:cNvGrpSpPr/>
              <p:nvPr userDrawn="1"/>
            </p:nvGrpSpPr>
            <p:grpSpPr>
              <a:xfrm>
                <a:off x="6891666" y="136336"/>
                <a:ext cx="5120639" cy="6408220"/>
                <a:chOff x="6891666" y="162461"/>
                <a:chExt cx="5120639" cy="6408220"/>
              </a:xfrm>
            </p:grpSpPr>
            <p:sp>
              <p:nvSpPr>
                <p:cNvPr id="10" name="Rectángulo 6">
                  <a:extLst>
                    <a:ext uri="{FF2B5EF4-FFF2-40B4-BE49-F238E27FC236}">
                      <a16:creationId xmlns:a16="http://schemas.microsoft.com/office/drawing/2014/main" id="{AB1C4A4B-9134-45E9-8E1D-E27F92B904B8}"/>
                    </a:ext>
                  </a:extLst>
                </p:cNvPr>
                <p:cNvSpPr/>
                <p:nvPr userDrawn="1"/>
              </p:nvSpPr>
              <p:spPr>
                <a:xfrm>
                  <a:off x="9627325" y="162461"/>
                  <a:ext cx="2325189" cy="373806"/>
                </a:xfrm>
                <a:prstGeom prst="rect">
                  <a:avLst/>
                </a:prstGeom>
                <a:solidFill>
                  <a:srgbClr val="F2F2F2"/>
                </a:solidFill>
                <a:ln>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5" name="Rectángulo 6">
                  <a:extLst>
                    <a:ext uri="{FF2B5EF4-FFF2-40B4-BE49-F238E27FC236}">
                      <a16:creationId xmlns:a16="http://schemas.microsoft.com/office/drawing/2014/main" id="{265CE79A-848D-4C76-9139-C967670BB197}"/>
                    </a:ext>
                  </a:extLst>
                </p:cNvPr>
                <p:cNvSpPr/>
                <p:nvPr userDrawn="1"/>
              </p:nvSpPr>
              <p:spPr>
                <a:xfrm>
                  <a:off x="6891666" y="5330521"/>
                  <a:ext cx="5120639" cy="1240160"/>
                </a:xfrm>
                <a:prstGeom prst="rect">
                  <a:avLst/>
                </a:prstGeom>
                <a:solidFill>
                  <a:srgbClr val="F2F2F2"/>
                </a:solidFill>
                <a:ln>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grpSp>
        </p:grpSp>
        <p:sp>
          <p:nvSpPr>
            <p:cNvPr id="11" name="Rectángulo 8">
              <a:extLst>
                <a:ext uri="{FF2B5EF4-FFF2-40B4-BE49-F238E27FC236}">
                  <a16:creationId xmlns:a16="http://schemas.microsoft.com/office/drawing/2014/main" id="{4FB0DAA5-D017-47D2-8C87-3E00F1C15683}"/>
                </a:ext>
              </a:extLst>
            </p:cNvPr>
            <p:cNvSpPr/>
            <p:nvPr userDrawn="1"/>
          </p:nvSpPr>
          <p:spPr>
            <a:xfrm>
              <a:off x="9376012" y="6448304"/>
              <a:ext cx="2920620" cy="382455"/>
            </a:xfrm>
            <a:prstGeom prst="rect">
              <a:avLst/>
            </a:prstGeom>
          </p:spPr>
          <p:txBody>
            <a:bodyPr wrap="square">
              <a:spAutoFit/>
            </a:bodyPr>
            <a:lstStyle/>
            <a:p>
              <a:r>
                <a:rPr lang="es-CO" dirty="0">
                  <a:solidFill>
                    <a:schemeClr val="tx2">
                      <a:lumMod val="60000"/>
                      <a:lumOff val="40000"/>
                    </a:schemeClr>
                  </a:solidFill>
                  <a:latin typeface="Light LED Display-7" panose="02000000000000000000" pitchFamily="2" charset="0"/>
                </a:rPr>
                <a:t>www.congresocier2017</a:t>
              </a:r>
            </a:p>
          </p:txBody>
        </p:sp>
        <p:pic>
          <p:nvPicPr>
            <p:cNvPr id="12" name="Imagen 9">
              <a:extLst>
                <a:ext uri="{FF2B5EF4-FFF2-40B4-BE49-F238E27FC236}">
                  <a16:creationId xmlns:a16="http://schemas.microsoft.com/office/drawing/2014/main" id="{FB7BA708-8B82-486D-9512-1B8DAB4A0CB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97880" y="6372938"/>
              <a:ext cx="1450264" cy="533185"/>
            </a:xfrm>
            <a:prstGeom prst="rect">
              <a:avLst/>
            </a:prstGeom>
          </p:spPr>
        </p:pic>
        <p:pic>
          <p:nvPicPr>
            <p:cNvPr id="20" name="Picture 19">
              <a:extLst>
                <a:ext uri="{FF2B5EF4-FFF2-40B4-BE49-F238E27FC236}">
                  <a16:creationId xmlns:a16="http://schemas.microsoft.com/office/drawing/2014/main" id="{7C823DB6-B757-451F-9681-ED2311A44EEC}"/>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65217" b="14963"/>
            <a:stretch/>
          </p:blipFill>
          <p:spPr>
            <a:xfrm>
              <a:off x="6951432" y="6414817"/>
              <a:ext cx="459462" cy="421917"/>
            </a:xfrm>
            <a:prstGeom prst="rect">
              <a:avLst/>
            </a:prstGeom>
          </p:spPr>
        </p:pic>
      </p:grpSp>
      <p:sp>
        <p:nvSpPr>
          <p:cNvPr id="24" name="Title 1">
            <a:extLst>
              <a:ext uri="{FF2B5EF4-FFF2-40B4-BE49-F238E27FC236}">
                <a16:creationId xmlns:a16="http://schemas.microsoft.com/office/drawing/2014/main" id="{435E50A8-EA0F-409C-95AB-85B4A43C68F6}"/>
              </a:ext>
            </a:extLst>
          </p:cNvPr>
          <p:cNvSpPr>
            <a:spLocks noGrp="1"/>
          </p:cNvSpPr>
          <p:nvPr>
            <p:ph type="title"/>
          </p:nvPr>
        </p:nvSpPr>
        <p:spPr>
          <a:xfrm>
            <a:off x="609600" y="274638"/>
            <a:ext cx="10972800" cy="1143000"/>
          </a:xfrm>
        </p:spPr>
        <p:txBody>
          <a:bodyPr/>
          <a:lstStyle/>
          <a:p>
            <a:r>
              <a:rPr lang="en-US"/>
              <a:t>Click to edit Master title style</a:t>
            </a:r>
            <a:endParaRPr lang="es-CO"/>
          </a:p>
        </p:txBody>
      </p:sp>
    </p:spTree>
    <p:extLst>
      <p:ext uri="{BB962C8B-B14F-4D97-AF65-F5344CB8AC3E}">
        <p14:creationId xmlns:p14="http://schemas.microsoft.com/office/powerpoint/2010/main" val="625037339"/>
      </p:ext>
    </p:extLst>
  </p:cSld>
  <p:clrMapOvr>
    <a:masterClrMapping/>
  </p:clrMapOvr>
  <p:extLst mod="1">
    <p:ext uri="{DCECCB84-F9BA-43D5-87BE-67443E8EF086}">
      <p15:sldGuideLst xmlns:p15="http://schemas.microsoft.com/office/powerpoint/2012/main">
        <p15:guide id="1" orient="horz" pos="2160">
          <p15:clr>
            <a:srgbClr val="FBAE40"/>
          </p15:clr>
        </p15:guide>
        <p15:guide id="2" pos="546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48CD1-962D-4AAF-A6D8-BB04EFEA789B}"/>
              </a:ext>
            </a:extLst>
          </p:cNvPr>
          <p:cNvSpPr>
            <a:spLocks noGrp="1"/>
          </p:cNvSpPr>
          <p:nvPr>
            <p:ph type="title"/>
          </p:nvPr>
        </p:nvSpPr>
        <p:spPr/>
        <p:txBody>
          <a:bodyPr/>
          <a:lstStyle/>
          <a:p>
            <a:r>
              <a:rPr lang="en-US"/>
              <a:t>Click to edit Master title style</a:t>
            </a:r>
            <a:endParaRPr lang="es-CO"/>
          </a:p>
        </p:txBody>
      </p:sp>
      <p:sp>
        <p:nvSpPr>
          <p:cNvPr id="3" name="Date Placeholder 2">
            <a:extLst>
              <a:ext uri="{FF2B5EF4-FFF2-40B4-BE49-F238E27FC236}">
                <a16:creationId xmlns:a16="http://schemas.microsoft.com/office/drawing/2014/main" id="{2E6EE66C-EE83-46E6-A665-7EF7354DA0F8}"/>
              </a:ext>
            </a:extLst>
          </p:cNvPr>
          <p:cNvSpPr>
            <a:spLocks noGrp="1"/>
          </p:cNvSpPr>
          <p:nvPr>
            <p:ph type="dt" sz="half" idx="10"/>
          </p:nvPr>
        </p:nvSpPr>
        <p:spPr/>
        <p:txBody>
          <a:bodyPr/>
          <a:lstStyle/>
          <a:p>
            <a:fld id="{7B7FE37C-394E-4F4D-B1FC-87B5DDFAC3A1}" type="datetime1">
              <a:rPr lang="es-CO" smtClean="0"/>
              <a:t>10/11/2017</a:t>
            </a:fld>
            <a:endParaRPr lang="es-CO" dirty="0"/>
          </a:p>
        </p:txBody>
      </p:sp>
      <p:sp>
        <p:nvSpPr>
          <p:cNvPr id="4" name="Footer Placeholder 3">
            <a:extLst>
              <a:ext uri="{FF2B5EF4-FFF2-40B4-BE49-F238E27FC236}">
                <a16:creationId xmlns:a16="http://schemas.microsoft.com/office/drawing/2014/main" id="{2ACA4D89-67D5-4DF8-A6A1-B171FBB8B672}"/>
              </a:ext>
            </a:extLst>
          </p:cNvPr>
          <p:cNvSpPr>
            <a:spLocks noGrp="1"/>
          </p:cNvSpPr>
          <p:nvPr>
            <p:ph type="ftr" sz="quarter" idx="11"/>
          </p:nvPr>
        </p:nvSpPr>
        <p:spPr/>
        <p:txBody>
          <a:bodyPr/>
          <a:lstStyle/>
          <a:p>
            <a:endParaRPr lang="es-CO" dirty="0"/>
          </a:p>
        </p:txBody>
      </p:sp>
      <p:sp>
        <p:nvSpPr>
          <p:cNvPr id="5" name="Slide Number Placeholder 4">
            <a:extLst>
              <a:ext uri="{FF2B5EF4-FFF2-40B4-BE49-F238E27FC236}">
                <a16:creationId xmlns:a16="http://schemas.microsoft.com/office/drawing/2014/main" id="{C9AE4CF3-BC47-45AE-84F4-2F3E52825AEB}"/>
              </a:ext>
            </a:extLst>
          </p:cNvPr>
          <p:cNvSpPr>
            <a:spLocks noGrp="1"/>
          </p:cNvSpPr>
          <p:nvPr>
            <p:ph type="sldNum" sz="quarter" idx="12"/>
          </p:nvPr>
        </p:nvSpPr>
        <p:spPr/>
        <p:txBody>
          <a:bodyPr/>
          <a:lstStyle/>
          <a:p>
            <a:fld id="{6DE5E92C-5CFB-406A-A57A-A644CB709BAF}" type="slidenum">
              <a:rPr lang="es-CO" smtClean="0"/>
              <a:t>‹Nº›</a:t>
            </a:fld>
            <a:endParaRPr lang="es-CO" dirty="0"/>
          </a:p>
        </p:txBody>
      </p:sp>
    </p:spTree>
    <p:extLst>
      <p:ext uri="{BB962C8B-B14F-4D97-AF65-F5344CB8AC3E}">
        <p14:creationId xmlns:p14="http://schemas.microsoft.com/office/powerpoint/2010/main" val="11830489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endParaRPr lang="es-CO" dirty="0"/>
          </a:p>
        </p:txBody>
      </p:sp>
      <p:sp>
        <p:nvSpPr>
          <p:cNvPr id="3" name="2 Marcador de texto"/>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1888D6-5187-45FF-945F-6C37AB3C472D}" type="datetime1">
              <a:rPr lang="es-CO" smtClean="0"/>
              <a:t>10/11/2017</a:t>
            </a:fld>
            <a:endParaRPr lang="es-CO" dirty="0"/>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E5E92C-5CFB-406A-A57A-A644CB709BAF}" type="slidenum">
              <a:rPr lang="es-CO" smtClean="0"/>
              <a:t>‹Nº›</a:t>
            </a:fld>
            <a:endParaRPr lang="es-CO" dirty="0"/>
          </a:p>
        </p:txBody>
      </p:sp>
    </p:spTree>
    <p:extLst>
      <p:ext uri="{BB962C8B-B14F-4D97-AF65-F5344CB8AC3E}">
        <p14:creationId xmlns:p14="http://schemas.microsoft.com/office/powerpoint/2010/main" val="3828197033"/>
      </p:ext>
    </p:extLst>
  </p:cSld>
  <p:clrMap bg1="lt1" tx1="dk1" bg2="lt2" tx2="dk2" accent1="accent1" accent2="accent2" accent3="accent3" accent4="accent4" accent5="accent5" accent6="accent6" hlink="hlink" folHlink="folHlink"/>
  <p:sldLayoutIdLst>
    <p:sldLayoutId id="2147483671" r:id="rId1"/>
    <p:sldLayoutId id="2147483672"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andres.felipe.zuniga@correounivalle.edu.co"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jp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wmf"/><Relationship Id="rId5" Type="http://schemas.openxmlformats.org/officeDocument/2006/relationships/oleObject" Target="../embeddings/oleObject1.bin"/><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emf"/></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6.w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22.wmf"/><Relationship Id="rId3" Type="http://schemas.openxmlformats.org/officeDocument/2006/relationships/image" Target="../media/image2.png"/><Relationship Id="rId7" Type="http://schemas.openxmlformats.org/officeDocument/2006/relationships/image" Target="../media/image19.wmf"/><Relationship Id="rId12"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5.bin"/><Relationship Id="rId11" Type="http://schemas.openxmlformats.org/officeDocument/2006/relationships/image" Target="../media/image21.wmf"/><Relationship Id="rId5" Type="http://schemas.openxmlformats.org/officeDocument/2006/relationships/image" Target="../media/image18.w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20.wmf"/></Relationships>
</file>

<file path=ppt/slides/_rels/slide9.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image" Target="../media/image2.png"/><Relationship Id="rId7" Type="http://schemas.openxmlformats.org/officeDocument/2006/relationships/oleObject" Target="../embeddings/oleObject9.bin"/><Relationship Id="rId12" Type="http://schemas.openxmlformats.org/officeDocument/2006/relationships/image" Target="../media/image25.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8.jpg"/><Relationship Id="rId11" Type="http://schemas.openxmlformats.org/officeDocument/2006/relationships/oleObject" Target="../embeddings/oleObject11.bin"/><Relationship Id="rId5" Type="http://schemas.openxmlformats.org/officeDocument/2006/relationships/image" Target="../media/image27.jpeg"/><Relationship Id="rId10" Type="http://schemas.openxmlformats.org/officeDocument/2006/relationships/image" Target="../media/image24.wmf"/><Relationship Id="rId4" Type="http://schemas.openxmlformats.org/officeDocument/2006/relationships/image" Target="../media/image26.png"/><Relationship Id="rId9" Type="http://schemas.openxmlformats.org/officeDocument/2006/relationships/oleObject" Target="../embeddings/oleObject10.bin"/></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6.jpg"/><Relationship Id="rId5" Type="http://schemas.openxmlformats.org/officeDocument/2006/relationships/image" Target="../media/image35.jpeg"/><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2970DBD-F4D7-475B-8381-80E7785028A9}"/>
              </a:ext>
            </a:extLst>
          </p:cNvPr>
          <p:cNvSpPr txBox="1"/>
          <p:nvPr/>
        </p:nvSpPr>
        <p:spPr>
          <a:xfrm>
            <a:off x="2703745" y="1689644"/>
            <a:ext cx="9231582" cy="4431983"/>
          </a:xfrm>
          <a:prstGeom prst="rect">
            <a:avLst/>
          </a:prstGeom>
          <a:noFill/>
        </p:spPr>
        <p:txBody>
          <a:bodyPr wrap="square" rtlCol="0">
            <a:spAutoFit/>
          </a:bodyPr>
          <a:lstStyle/>
          <a:p>
            <a:pPr algn="ctr"/>
            <a:r>
              <a:rPr lang="es-ES" sz="2400" b="1" dirty="0"/>
              <a:t>REVISIÓN DE DISEÑO PARA LA VERIFICACIÓN DE LA APTITUD AL CORTOCIRCUITO EN TRANSFORMADORES</a:t>
            </a:r>
            <a:endParaRPr lang="es-CO" sz="2400" dirty="0"/>
          </a:p>
          <a:p>
            <a:pPr algn="ctr"/>
            <a:endParaRPr lang="es-CO" b="1" dirty="0"/>
          </a:p>
          <a:p>
            <a:pPr algn="ctr"/>
            <a:r>
              <a:rPr lang="es-CO" dirty="0"/>
              <a:t>VCONCIER-CO-T3.3./115</a:t>
            </a:r>
          </a:p>
          <a:p>
            <a:pPr algn="ctr"/>
            <a:endParaRPr lang="es-CO" dirty="0"/>
          </a:p>
          <a:p>
            <a:pPr algn="ctr"/>
            <a:r>
              <a:rPr lang="es-ES" b="1" dirty="0"/>
              <a:t>ANDRÉS FELIPE ZÚÑIGA CALVACHE</a:t>
            </a:r>
            <a:r>
              <a:rPr lang="es-ES" dirty="0"/>
              <a:t>, Ingeniero Electricista Esp.</a:t>
            </a:r>
            <a:endParaRPr lang="es-CO" dirty="0"/>
          </a:p>
          <a:p>
            <a:pPr algn="ctr"/>
            <a:r>
              <a:rPr lang="es-ES" dirty="0"/>
              <a:t> </a:t>
            </a:r>
            <a:endParaRPr lang="es-CO" dirty="0"/>
          </a:p>
          <a:p>
            <a:pPr algn="ctr"/>
            <a:r>
              <a:rPr lang="es-ES" b="1" dirty="0"/>
              <a:t>GUILLERMO APONTE MAYOR</a:t>
            </a:r>
            <a:r>
              <a:rPr lang="es-ES" dirty="0"/>
              <a:t>, Ingeniero Electricista Ph. D. </a:t>
            </a:r>
            <a:endParaRPr lang="es-CO" dirty="0"/>
          </a:p>
          <a:p>
            <a:pPr algn="ctr"/>
            <a:r>
              <a:rPr lang="es-ES" dirty="0"/>
              <a:t> </a:t>
            </a:r>
            <a:endParaRPr lang="es-CO" dirty="0"/>
          </a:p>
          <a:p>
            <a:pPr algn="ctr"/>
            <a:r>
              <a:rPr lang="es-ES" b="1" dirty="0"/>
              <a:t>HÉCTOR CADAVID RAMÍREZ</a:t>
            </a:r>
            <a:r>
              <a:rPr lang="es-ES" dirty="0"/>
              <a:t>, Ingeniero Electromecánico Ph. D. </a:t>
            </a:r>
            <a:endParaRPr lang="es-CO" dirty="0"/>
          </a:p>
          <a:p>
            <a:pPr algn="ctr"/>
            <a:endParaRPr lang="es-CO" dirty="0"/>
          </a:p>
          <a:p>
            <a:pPr algn="ctr"/>
            <a:r>
              <a:rPr lang="es-CO" dirty="0"/>
              <a:t>UNIVERSIDAD DEL VALLE</a:t>
            </a:r>
          </a:p>
          <a:p>
            <a:pPr algn="ctr"/>
            <a:r>
              <a:rPr lang="es-CO" u="sng" dirty="0">
                <a:hlinkClick r:id="rId2"/>
              </a:rPr>
              <a:t>andres.felipe.zuniga@correounivalle.edu.co</a:t>
            </a:r>
            <a:r>
              <a:rPr lang="es-CO" dirty="0"/>
              <a:t>  </a:t>
            </a:r>
          </a:p>
          <a:p>
            <a:pPr algn="ctr"/>
            <a:endParaRPr lang="es-CO" dirty="0"/>
          </a:p>
          <a:p>
            <a:pPr algn="ctr"/>
            <a:r>
              <a:rPr lang="es-CO" dirty="0"/>
              <a:t>Área: Transmisión 2</a:t>
            </a:r>
          </a:p>
        </p:txBody>
      </p:sp>
    </p:spTree>
    <p:extLst>
      <p:ext uri="{BB962C8B-B14F-4D97-AF65-F5344CB8AC3E}">
        <p14:creationId xmlns:p14="http://schemas.microsoft.com/office/powerpoint/2010/main" val="3954332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5D6B28F5-CE1E-4BAF-953E-FF71B93B8B7E}"/>
              </a:ext>
            </a:extLst>
          </p:cNvPr>
          <p:cNvGrpSpPr/>
          <p:nvPr/>
        </p:nvGrpSpPr>
        <p:grpSpPr>
          <a:xfrm>
            <a:off x="93245" y="1344438"/>
            <a:ext cx="8306836" cy="4042430"/>
            <a:chOff x="0" y="0"/>
            <a:chExt cx="5656580" cy="2135090"/>
          </a:xfrm>
        </p:grpSpPr>
        <p:pic>
          <p:nvPicPr>
            <p:cNvPr id="4" name="Imagen 3">
              <a:extLst>
                <a:ext uri="{FF2B5EF4-FFF2-40B4-BE49-F238E27FC236}">
                  <a16:creationId xmlns:a16="http://schemas.microsoft.com/office/drawing/2014/main" id="{2E466BDF-F01E-4ECF-A981-B84D86F686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612130" cy="2134870"/>
            </a:xfrm>
            <a:prstGeom prst="rect">
              <a:avLst/>
            </a:prstGeom>
            <a:solidFill>
              <a:schemeClr val="accent1">
                <a:alpha val="0"/>
              </a:schemeClr>
            </a:solidFill>
          </p:spPr>
        </p:pic>
        <p:sp>
          <p:nvSpPr>
            <p:cNvPr id="5" name="Cuadro de texto 2">
              <a:extLst>
                <a:ext uri="{FF2B5EF4-FFF2-40B4-BE49-F238E27FC236}">
                  <a16:creationId xmlns:a16="http://schemas.microsoft.com/office/drawing/2014/main" id="{3F55CE53-2FB6-4A8A-A227-A477B2A53405}"/>
                </a:ext>
              </a:extLst>
            </p:cNvPr>
            <p:cNvSpPr txBox="1">
              <a:spLocks noChangeArrowheads="1"/>
            </p:cNvSpPr>
            <p:nvPr/>
          </p:nvSpPr>
          <p:spPr bwMode="auto">
            <a:xfrm>
              <a:off x="0" y="76200"/>
              <a:ext cx="1409700" cy="6096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just">
                <a:lnSpc>
                  <a:spcPct val="115000"/>
                </a:lnSpc>
                <a:spcAft>
                  <a:spcPts val="0"/>
                </a:spcAft>
              </a:pPr>
              <a:r>
                <a:rPr lang="es-CO" sz="1200" b="1" dirty="0">
                  <a:solidFill>
                    <a:srgbClr val="4BACC6"/>
                  </a:solidFill>
                  <a:effectLst/>
                  <a:latin typeface="+mj-lt"/>
                  <a:ea typeface="Calibri" panose="020F0502020204030204" pitchFamily="34" charset="0"/>
                  <a:cs typeface="Times New Roman" panose="02020603050405020304" pitchFamily="18" charset="0"/>
                </a:rPr>
                <a:t>Azul: Transmisión</a:t>
              </a:r>
              <a:endParaRPr lang="es-CO" sz="1200" dirty="0">
                <a:effectLst/>
                <a:latin typeface="+mj-lt"/>
                <a:ea typeface="Calibri" panose="020F0502020204030204" pitchFamily="34" charset="0"/>
                <a:cs typeface="Times New Roman" panose="02020603050405020304" pitchFamily="18" charset="0"/>
              </a:endParaRPr>
            </a:p>
            <a:p>
              <a:pPr algn="just">
                <a:lnSpc>
                  <a:spcPct val="115000"/>
                </a:lnSpc>
                <a:spcAft>
                  <a:spcPts val="0"/>
                </a:spcAft>
              </a:pPr>
              <a:r>
                <a:rPr lang="es-CO" sz="1200" b="1" dirty="0">
                  <a:solidFill>
                    <a:srgbClr val="00B050"/>
                  </a:solidFill>
                  <a:effectLst/>
                  <a:latin typeface="+mj-lt"/>
                  <a:ea typeface="Calibri" panose="020F0502020204030204" pitchFamily="34" charset="0"/>
                  <a:cs typeface="Times New Roman" panose="02020603050405020304" pitchFamily="18" charset="0"/>
                </a:rPr>
                <a:t>Verde: Distribución</a:t>
              </a:r>
              <a:endParaRPr lang="es-CO" sz="1200" dirty="0">
                <a:effectLst/>
                <a:latin typeface="+mj-lt"/>
                <a:ea typeface="Calibri" panose="020F0502020204030204" pitchFamily="34" charset="0"/>
                <a:cs typeface="Times New Roman" panose="02020603050405020304" pitchFamily="18" charset="0"/>
              </a:endParaRPr>
            </a:p>
            <a:p>
              <a:pPr algn="just">
                <a:lnSpc>
                  <a:spcPct val="115000"/>
                </a:lnSpc>
                <a:spcAft>
                  <a:spcPts val="0"/>
                </a:spcAft>
              </a:pPr>
              <a:r>
                <a:rPr lang="es-CO" sz="1200" b="1" dirty="0">
                  <a:effectLst/>
                  <a:latin typeface="+mj-lt"/>
                  <a:ea typeface="Calibri" panose="020F0502020204030204" pitchFamily="34" charset="0"/>
                  <a:cs typeface="Times New Roman" panose="02020603050405020304" pitchFamily="18" charset="0"/>
                </a:rPr>
                <a:t>Negro: Generación</a:t>
              </a:r>
              <a:endParaRPr lang="es-CO" sz="1200" dirty="0">
                <a:effectLst/>
                <a:latin typeface="+mj-lt"/>
                <a:ea typeface="Calibri" panose="020F0502020204030204" pitchFamily="34" charset="0"/>
                <a:cs typeface="Times New Roman" panose="02020603050405020304" pitchFamily="18" charset="0"/>
              </a:endParaRPr>
            </a:p>
          </p:txBody>
        </p:sp>
        <p:sp>
          <p:nvSpPr>
            <p:cNvPr id="6" name="Cuadro de texto 2">
              <a:extLst>
                <a:ext uri="{FF2B5EF4-FFF2-40B4-BE49-F238E27FC236}">
                  <a16:creationId xmlns:a16="http://schemas.microsoft.com/office/drawing/2014/main" id="{03911731-F5E3-43E1-B24B-C90EBD96459B}"/>
                </a:ext>
              </a:extLst>
            </p:cNvPr>
            <p:cNvSpPr txBox="1">
              <a:spLocks noChangeArrowheads="1"/>
            </p:cNvSpPr>
            <p:nvPr/>
          </p:nvSpPr>
          <p:spPr bwMode="auto">
            <a:xfrm>
              <a:off x="1409700" y="323850"/>
              <a:ext cx="1743075" cy="37147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just">
                <a:lnSpc>
                  <a:spcPct val="115000"/>
                </a:lnSpc>
                <a:spcAft>
                  <a:spcPts val="0"/>
                </a:spcAft>
              </a:pPr>
              <a:r>
                <a:rPr lang="es-CO" sz="1200" b="1" dirty="0">
                  <a:effectLst/>
                  <a:latin typeface="+mj-lt"/>
                  <a:ea typeface="Calibri" panose="020F0502020204030204" pitchFamily="34" charset="0"/>
                  <a:cs typeface="Times New Roman" panose="02020603050405020304" pitchFamily="18" charset="0"/>
                </a:rPr>
                <a:t>Líneas de transmisión STN 500kV-230kV</a:t>
              </a:r>
              <a:endParaRPr lang="es-CO" sz="1200" dirty="0">
                <a:effectLst/>
                <a:latin typeface="+mj-lt"/>
                <a:ea typeface="Calibri" panose="020F0502020204030204" pitchFamily="34" charset="0"/>
                <a:cs typeface="Times New Roman" panose="02020603050405020304" pitchFamily="18" charset="0"/>
              </a:endParaRPr>
            </a:p>
          </p:txBody>
        </p:sp>
        <p:sp>
          <p:nvSpPr>
            <p:cNvPr id="7" name="Cuadro de texto 2">
              <a:extLst>
                <a:ext uri="{FF2B5EF4-FFF2-40B4-BE49-F238E27FC236}">
                  <a16:creationId xmlns:a16="http://schemas.microsoft.com/office/drawing/2014/main" id="{BCD7551C-4949-414F-8524-D75327D08415}"/>
                </a:ext>
              </a:extLst>
            </p:cNvPr>
            <p:cNvSpPr txBox="1">
              <a:spLocks noChangeArrowheads="1"/>
            </p:cNvSpPr>
            <p:nvPr/>
          </p:nvSpPr>
          <p:spPr bwMode="auto">
            <a:xfrm>
              <a:off x="82550" y="1543050"/>
              <a:ext cx="819150" cy="37147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15000"/>
                </a:lnSpc>
                <a:spcAft>
                  <a:spcPts val="0"/>
                </a:spcAft>
              </a:pPr>
              <a:r>
                <a:rPr lang="es-CO" sz="1200" b="1" dirty="0">
                  <a:effectLst/>
                  <a:latin typeface="+mj-lt"/>
                  <a:ea typeface="Calibri" panose="020F0502020204030204" pitchFamily="34" charset="0"/>
                  <a:cs typeface="Times New Roman" panose="02020603050405020304" pitchFamily="18" charset="0"/>
                </a:rPr>
                <a:t>Planta de generación</a:t>
              </a:r>
              <a:endParaRPr lang="es-CO" sz="1200" dirty="0">
                <a:effectLst/>
                <a:latin typeface="+mj-lt"/>
                <a:ea typeface="Calibri" panose="020F0502020204030204" pitchFamily="34" charset="0"/>
                <a:cs typeface="Times New Roman" panose="02020603050405020304" pitchFamily="18" charset="0"/>
              </a:endParaRPr>
            </a:p>
          </p:txBody>
        </p:sp>
        <p:sp>
          <p:nvSpPr>
            <p:cNvPr id="9" name="Cuadro de texto 2">
              <a:extLst>
                <a:ext uri="{FF2B5EF4-FFF2-40B4-BE49-F238E27FC236}">
                  <a16:creationId xmlns:a16="http://schemas.microsoft.com/office/drawing/2014/main" id="{1E2FFA6B-5637-4AB0-A7FE-105A338DF043}"/>
                </a:ext>
              </a:extLst>
            </p:cNvPr>
            <p:cNvSpPr txBox="1">
              <a:spLocks noChangeArrowheads="1"/>
            </p:cNvSpPr>
            <p:nvPr/>
          </p:nvSpPr>
          <p:spPr bwMode="auto">
            <a:xfrm>
              <a:off x="1879600" y="1606550"/>
              <a:ext cx="942975" cy="52514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15000"/>
                </a:lnSpc>
                <a:spcAft>
                  <a:spcPts val="0"/>
                </a:spcAft>
              </a:pPr>
              <a:r>
                <a:rPr lang="es-CO" sz="1200" b="1" dirty="0">
                  <a:effectLst/>
                  <a:latin typeface="+mj-lt"/>
                  <a:ea typeface="Calibri" panose="020F0502020204030204" pitchFamily="34" charset="0"/>
                  <a:cs typeface="Times New Roman" panose="02020603050405020304" pitchFamily="18" charset="0"/>
                </a:rPr>
                <a:t>Transformador de potencia usuario STN</a:t>
              </a:r>
              <a:endParaRPr lang="es-CO" sz="1200" dirty="0">
                <a:effectLst/>
                <a:latin typeface="+mj-lt"/>
                <a:ea typeface="Calibri" panose="020F0502020204030204" pitchFamily="34" charset="0"/>
                <a:cs typeface="Times New Roman" panose="02020603050405020304" pitchFamily="18" charset="0"/>
              </a:endParaRPr>
            </a:p>
          </p:txBody>
        </p:sp>
        <p:sp>
          <p:nvSpPr>
            <p:cNvPr id="10" name="Cuadro de texto 2">
              <a:extLst>
                <a:ext uri="{FF2B5EF4-FFF2-40B4-BE49-F238E27FC236}">
                  <a16:creationId xmlns:a16="http://schemas.microsoft.com/office/drawing/2014/main" id="{765348CB-BB9F-47BF-9F93-3CC66ABE486C}"/>
                </a:ext>
              </a:extLst>
            </p:cNvPr>
            <p:cNvSpPr txBox="1">
              <a:spLocks noChangeArrowheads="1"/>
            </p:cNvSpPr>
            <p:nvPr/>
          </p:nvSpPr>
          <p:spPr bwMode="auto">
            <a:xfrm>
              <a:off x="2882900" y="965200"/>
              <a:ext cx="942975" cy="58229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15000"/>
                </a:lnSpc>
                <a:spcAft>
                  <a:spcPts val="0"/>
                </a:spcAft>
              </a:pPr>
              <a:r>
                <a:rPr lang="es-CO" sz="1200" b="1" dirty="0">
                  <a:effectLst/>
                  <a:latin typeface="+mj-lt"/>
                  <a:ea typeface="Calibri" panose="020F0502020204030204" pitchFamily="34" charset="0"/>
                  <a:cs typeface="Times New Roman" panose="02020603050405020304" pitchFamily="18" charset="0"/>
                </a:rPr>
                <a:t>Transformador reductor tipo subestación</a:t>
              </a:r>
              <a:endParaRPr lang="es-CO" sz="1200" dirty="0">
                <a:effectLst/>
                <a:latin typeface="+mj-lt"/>
                <a:ea typeface="Calibri" panose="020F0502020204030204" pitchFamily="34" charset="0"/>
                <a:cs typeface="Times New Roman" panose="02020603050405020304" pitchFamily="18" charset="0"/>
              </a:endParaRPr>
            </a:p>
          </p:txBody>
        </p:sp>
        <p:sp>
          <p:nvSpPr>
            <p:cNvPr id="11" name="Cuadro de texto 2">
              <a:extLst>
                <a:ext uri="{FF2B5EF4-FFF2-40B4-BE49-F238E27FC236}">
                  <a16:creationId xmlns:a16="http://schemas.microsoft.com/office/drawing/2014/main" id="{15FA56E2-7421-43D6-839E-E8CB15696001}"/>
                </a:ext>
              </a:extLst>
            </p:cNvPr>
            <p:cNvSpPr txBox="1">
              <a:spLocks noChangeArrowheads="1"/>
            </p:cNvSpPr>
            <p:nvPr/>
          </p:nvSpPr>
          <p:spPr bwMode="auto">
            <a:xfrm>
              <a:off x="4565650" y="203200"/>
              <a:ext cx="1040130" cy="44704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15000"/>
                </a:lnSpc>
                <a:spcAft>
                  <a:spcPts val="0"/>
                </a:spcAft>
              </a:pPr>
              <a:r>
                <a:rPr lang="es-CO" sz="1200" b="1" dirty="0">
                  <a:effectLst/>
                  <a:latin typeface="+mj-lt"/>
                  <a:ea typeface="Calibri" panose="020F0502020204030204" pitchFamily="34" charset="0"/>
                  <a:cs typeface="Times New Roman" panose="02020603050405020304" pitchFamily="18" charset="0"/>
                </a:rPr>
                <a:t>Usuarios no regulados STR</a:t>
              </a:r>
              <a:endParaRPr lang="es-CO" sz="1200" dirty="0">
                <a:effectLst/>
                <a:latin typeface="+mj-lt"/>
                <a:ea typeface="Calibri" panose="020F0502020204030204" pitchFamily="34" charset="0"/>
                <a:cs typeface="Times New Roman" panose="02020603050405020304" pitchFamily="18" charset="0"/>
              </a:endParaRPr>
            </a:p>
          </p:txBody>
        </p:sp>
        <p:sp>
          <p:nvSpPr>
            <p:cNvPr id="12" name="Cuadro de texto 2">
              <a:extLst>
                <a:ext uri="{FF2B5EF4-FFF2-40B4-BE49-F238E27FC236}">
                  <a16:creationId xmlns:a16="http://schemas.microsoft.com/office/drawing/2014/main" id="{939D12B0-1337-4913-99FE-C58870FDFD08}"/>
                </a:ext>
              </a:extLst>
            </p:cNvPr>
            <p:cNvSpPr txBox="1">
              <a:spLocks noChangeArrowheads="1"/>
            </p:cNvSpPr>
            <p:nvPr/>
          </p:nvSpPr>
          <p:spPr bwMode="auto">
            <a:xfrm>
              <a:off x="4616450" y="876300"/>
              <a:ext cx="1040130" cy="46672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15000"/>
                </a:lnSpc>
                <a:spcAft>
                  <a:spcPts val="0"/>
                </a:spcAft>
              </a:pPr>
              <a:r>
                <a:rPr lang="es-CO" sz="1200" b="1" dirty="0">
                  <a:effectLst/>
                  <a:latin typeface="+mj-lt"/>
                  <a:ea typeface="Calibri" panose="020F0502020204030204" pitchFamily="34" charset="0"/>
                  <a:cs typeface="Times New Roman" panose="02020603050405020304" pitchFamily="18" charset="0"/>
                </a:rPr>
                <a:t>Usuarios no regulados SDL</a:t>
              </a:r>
              <a:endParaRPr lang="es-CO" sz="1200" dirty="0">
                <a:effectLst/>
                <a:latin typeface="+mj-lt"/>
                <a:ea typeface="Calibri" panose="020F0502020204030204" pitchFamily="34" charset="0"/>
                <a:cs typeface="Times New Roman" panose="02020603050405020304" pitchFamily="18" charset="0"/>
              </a:endParaRPr>
            </a:p>
          </p:txBody>
        </p:sp>
        <p:sp>
          <p:nvSpPr>
            <p:cNvPr id="13" name="Cuadro de texto 2">
              <a:extLst>
                <a:ext uri="{FF2B5EF4-FFF2-40B4-BE49-F238E27FC236}">
                  <a16:creationId xmlns:a16="http://schemas.microsoft.com/office/drawing/2014/main" id="{EB210F97-1C05-4EFC-BA11-46FA901C0A2A}"/>
                </a:ext>
              </a:extLst>
            </p:cNvPr>
            <p:cNvSpPr txBox="1">
              <a:spLocks noChangeArrowheads="1"/>
            </p:cNvSpPr>
            <p:nvPr/>
          </p:nvSpPr>
          <p:spPr bwMode="auto">
            <a:xfrm>
              <a:off x="4565650" y="1397000"/>
              <a:ext cx="1087120" cy="5143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15000"/>
                </a:lnSpc>
                <a:spcAft>
                  <a:spcPts val="0"/>
                </a:spcAft>
              </a:pPr>
              <a:r>
                <a:rPr lang="es-CO" sz="1200" b="1" dirty="0">
                  <a:effectLst/>
                  <a:latin typeface="+mj-lt"/>
                  <a:ea typeface="Calibri" panose="020F0502020204030204" pitchFamily="34" charset="0"/>
                  <a:cs typeface="Times New Roman" panose="02020603050405020304" pitchFamily="18" charset="0"/>
                </a:rPr>
                <a:t>Usuarios residenciales regulados </a:t>
              </a:r>
              <a:endParaRPr lang="es-CO" sz="1200" dirty="0">
                <a:effectLst/>
                <a:latin typeface="+mj-lt"/>
                <a:ea typeface="Calibri" panose="020F0502020204030204" pitchFamily="34" charset="0"/>
                <a:cs typeface="Times New Roman" panose="02020603050405020304" pitchFamily="18" charset="0"/>
              </a:endParaRPr>
            </a:p>
          </p:txBody>
        </p:sp>
        <p:sp>
          <p:nvSpPr>
            <p:cNvPr id="14" name="Cuadro de texto 2">
              <a:extLst>
                <a:ext uri="{FF2B5EF4-FFF2-40B4-BE49-F238E27FC236}">
                  <a16:creationId xmlns:a16="http://schemas.microsoft.com/office/drawing/2014/main" id="{83A12D07-1454-4B14-BCF9-EB25E559957E}"/>
                </a:ext>
              </a:extLst>
            </p:cNvPr>
            <p:cNvSpPr txBox="1">
              <a:spLocks noChangeArrowheads="1"/>
            </p:cNvSpPr>
            <p:nvPr/>
          </p:nvSpPr>
          <p:spPr bwMode="auto">
            <a:xfrm>
              <a:off x="857250" y="1701800"/>
              <a:ext cx="1095375" cy="43329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15000"/>
                </a:lnSpc>
                <a:spcAft>
                  <a:spcPts val="0"/>
                </a:spcAft>
              </a:pPr>
              <a:r>
                <a:rPr lang="es-CO" sz="1200" b="1" dirty="0">
                  <a:effectLst/>
                  <a:latin typeface="+mj-lt"/>
                  <a:ea typeface="Calibri" panose="020F0502020204030204" pitchFamily="34" charset="0"/>
                  <a:cs typeface="Times New Roman" panose="02020603050405020304" pitchFamily="18" charset="0"/>
                </a:rPr>
                <a:t>Transformador elevador</a:t>
              </a:r>
              <a:endParaRPr lang="es-CO" sz="1200" dirty="0">
                <a:effectLst/>
                <a:latin typeface="+mj-lt"/>
                <a:ea typeface="Calibri" panose="020F0502020204030204" pitchFamily="34" charset="0"/>
                <a:cs typeface="Times New Roman" panose="02020603050405020304" pitchFamily="18" charset="0"/>
              </a:endParaRPr>
            </a:p>
          </p:txBody>
        </p:sp>
      </p:grpSp>
      <p:sp>
        <p:nvSpPr>
          <p:cNvPr id="15" name="Triángulo rectángulo 14">
            <a:extLst>
              <a:ext uri="{FF2B5EF4-FFF2-40B4-BE49-F238E27FC236}">
                <a16:creationId xmlns:a16="http://schemas.microsoft.com/office/drawing/2014/main" id="{C5E36E99-5A64-43DE-873F-95F13832E242}"/>
              </a:ext>
            </a:extLst>
          </p:cNvPr>
          <p:cNvSpPr/>
          <p:nvPr/>
        </p:nvSpPr>
        <p:spPr>
          <a:xfrm>
            <a:off x="0" y="5926474"/>
            <a:ext cx="5448300" cy="937260"/>
          </a:xfrm>
          <a:prstGeom prst="rtTriangle">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6" name="Triángulo rectángulo 15">
            <a:extLst>
              <a:ext uri="{FF2B5EF4-FFF2-40B4-BE49-F238E27FC236}">
                <a16:creationId xmlns:a16="http://schemas.microsoft.com/office/drawing/2014/main" id="{522EE22E-4513-45F3-97DB-BBC9B15645F3}"/>
              </a:ext>
            </a:extLst>
          </p:cNvPr>
          <p:cNvSpPr/>
          <p:nvPr/>
        </p:nvSpPr>
        <p:spPr>
          <a:xfrm>
            <a:off x="0" y="6353194"/>
            <a:ext cx="4693920" cy="510540"/>
          </a:xfrm>
          <a:prstGeom prst="rtTriangle">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9" name="Rectángulo 18">
            <a:extLst>
              <a:ext uri="{FF2B5EF4-FFF2-40B4-BE49-F238E27FC236}">
                <a16:creationId xmlns:a16="http://schemas.microsoft.com/office/drawing/2014/main" id="{FE66FDC7-85B0-48C0-8519-E07FC4813EBF}"/>
              </a:ext>
            </a:extLst>
          </p:cNvPr>
          <p:cNvSpPr/>
          <p:nvPr/>
        </p:nvSpPr>
        <p:spPr>
          <a:xfrm>
            <a:off x="0" y="-4512"/>
            <a:ext cx="9743607" cy="972196"/>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pic>
        <p:nvPicPr>
          <p:cNvPr id="18" name="Imagen 17">
            <a:extLst>
              <a:ext uri="{FF2B5EF4-FFF2-40B4-BE49-F238E27FC236}">
                <a16:creationId xmlns:a16="http://schemas.microsoft.com/office/drawing/2014/main" id="{11AC0250-49F1-4BF6-81DB-0EA52AA388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2240" y="191777"/>
            <a:ext cx="1905000" cy="609600"/>
          </a:xfrm>
          <a:prstGeom prst="rect">
            <a:avLst/>
          </a:prstGeom>
        </p:spPr>
      </p:pic>
      <p:sp>
        <p:nvSpPr>
          <p:cNvPr id="20" name="Rectángulo 19">
            <a:extLst>
              <a:ext uri="{FF2B5EF4-FFF2-40B4-BE49-F238E27FC236}">
                <a16:creationId xmlns:a16="http://schemas.microsoft.com/office/drawing/2014/main" id="{4D70EE06-2F2C-4ACB-A2F0-6C9B05723E11}"/>
              </a:ext>
            </a:extLst>
          </p:cNvPr>
          <p:cNvSpPr/>
          <p:nvPr/>
        </p:nvSpPr>
        <p:spPr>
          <a:xfrm rot="16200000">
            <a:off x="-411146"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2" name="Título 1">
            <a:extLst>
              <a:ext uri="{FF2B5EF4-FFF2-40B4-BE49-F238E27FC236}">
                <a16:creationId xmlns:a16="http://schemas.microsoft.com/office/drawing/2014/main" id="{733497C1-E58B-45C0-8E78-10EE350EA9E2}"/>
              </a:ext>
            </a:extLst>
          </p:cNvPr>
          <p:cNvSpPr>
            <a:spLocks noGrp="1"/>
          </p:cNvSpPr>
          <p:nvPr>
            <p:ph type="title"/>
          </p:nvPr>
        </p:nvSpPr>
        <p:spPr>
          <a:xfrm>
            <a:off x="149903" y="0"/>
            <a:ext cx="9593705" cy="967685"/>
          </a:xfrm>
        </p:spPr>
        <p:txBody>
          <a:bodyPr>
            <a:normAutofit/>
          </a:bodyPr>
          <a:lstStyle/>
          <a:p>
            <a:r>
              <a:rPr lang="es-CO" sz="4000" b="1" dirty="0">
                <a:solidFill>
                  <a:schemeClr val="bg1"/>
                </a:solidFill>
              </a:rPr>
              <a:t>Introducción</a:t>
            </a:r>
          </a:p>
        </p:txBody>
      </p:sp>
      <p:sp>
        <p:nvSpPr>
          <p:cNvPr id="21" name="Rectángulo 20">
            <a:extLst>
              <a:ext uri="{FF2B5EF4-FFF2-40B4-BE49-F238E27FC236}">
                <a16:creationId xmlns:a16="http://schemas.microsoft.com/office/drawing/2014/main" id="{7B5FEB03-4F23-4FE4-81B1-4850AA2BBD97}"/>
              </a:ext>
            </a:extLst>
          </p:cNvPr>
          <p:cNvSpPr/>
          <p:nvPr/>
        </p:nvSpPr>
        <p:spPr>
          <a:xfrm rot="16200000">
            <a:off x="11643454"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22" name="Rectángulo 21">
            <a:extLst>
              <a:ext uri="{FF2B5EF4-FFF2-40B4-BE49-F238E27FC236}">
                <a16:creationId xmlns:a16="http://schemas.microsoft.com/office/drawing/2014/main" id="{3C9460C9-B68B-4E71-9BA0-B826D289D888}"/>
              </a:ext>
            </a:extLst>
          </p:cNvPr>
          <p:cNvSpPr/>
          <p:nvPr/>
        </p:nvSpPr>
        <p:spPr>
          <a:xfrm>
            <a:off x="8267643" y="1471132"/>
            <a:ext cx="3711450" cy="4093428"/>
          </a:xfrm>
          <a:prstGeom prst="rect">
            <a:avLst/>
          </a:prstGeom>
        </p:spPr>
        <p:txBody>
          <a:bodyPr wrap="square">
            <a:spAutoFit/>
          </a:bodyPr>
          <a:lstStyle/>
          <a:p>
            <a:pPr algn="just"/>
            <a:r>
              <a:rPr lang="es-CO" sz="2000" dirty="0">
                <a:latin typeface="+mj-lt"/>
                <a:cs typeface="Arial" panose="020B0604020202020204" pitchFamily="34" charset="0"/>
              </a:rPr>
              <a:t>El transformador es un equipo de alto costo y desempeña una función estratégica en los sistemas eléctricos. Para fabricantes, operadores de red y usuarios, es importante que se garantice la capacidad de los transformadores para soportar las altas exigencias a las que son sometidos cuando ocurre una falla durante su operación.</a:t>
            </a:r>
          </a:p>
        </p:txBody>
      </p:sp>
      <p:sp>
        <p:nvSpPr>
          <p:cNvPr id="23" name="Marcador de número de diapositiva 22">
            <a:extLst>
              <a:ext uri="{FF2B5EF4-FFF2-40B4-BE49-F238E27FC236}">
                <a16:creationId xmlns:a16="http://schemas.microsoft.com/office/drawing/2014/main" id="{5D6F901C-0163-4A14-BDC7-8B5F33D73838}"/>
              </a:ext>
            </a:extLst>
          </p:cNvPr>
          <p:cNvSpPr>
            <a:spLocks noGrp="1"/>
          </p:cNvSpPr>
          <p:nvPr>
            <p:ph type="sldNum" sz="quarter" idx="12"/>
          </p:nvPr>
        </p:nvSpPr>
        <p:spPr/>
        <p:txBody>
          <a:bodyPr/>
          <a:lstStyle/>
          <a:p>
            <a:fld id="{6DE5E92C-5CFB-406A-A57A-A644CB709BAF}" type="slidenum">
              <a:rPr lang="es-CO" smtClean="0"/>
              <a:t>2</a:t>
            </a:fld>
            <a:endParaRPr lang="es-CO" dirty="0"/>
          </a:p>
        </p:txBody>
      </p:sp>
    </p:spTree>
    <p:extLst>
      <p:ext uri="{BB962C8B-B14F-4D97-AF65-F5344CB8AC3E}">
        <p14:creationId xmlns:p14="http://schemas.microsoft.com/office/powerpoint/2010/main" val="189358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riángulo rectángulo 14">
            <a:extLst>
              <a:ext uri="{FF2B5EF4-FFF2-40B4-BE49-F238E27FC236}">
                <a16:creationId xmlns:a16="http://schemas.microsoft.com/office/drawing/2014/main" id="{C5E36E99-5A64-43DE-873F-95F13832E242}"/>
              </a:ext>
            </a:extLst>
          </p:cNvPr>
          <p:cNvSpPr/>
          <p:nvPr/>
        </p:nvSpPr>
        <p:spPr>
          <a:xfrm>
            <a:off x="0" y="5926474"/>
            <a:ext cx="5448300" cy="937260"/>
          </a:xfrm>
          <a:prstGeom prst="rtTriangle">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6" name="Triángulo rectángulo 15">
            <a:extLst>
              <a:ext uri="{FF2B5EF4-FFF2-40B4-BE49-F238E27FC236}">
                <a16:creationId xmlns:a16="http://schemas.microsoft.com/office/drawing/2014/main" id="{522EE22E-4513-45F3-97DB-BBC9B15645F3}"/>
              </a:ext>
            </a:extLst>
          </p:cNvPr>
          <p:cNvSpPr/>
          <p:nvPr/>
        </p:nvSpPr>
        <p:spPr>
          <a:xfrm>
            <a:off x="0" y="6353194"/>
            <a:ext cx="4693920" cy="510540"/>
          </a:xfrm>
          <a:prstGeom prst="rtTriangle">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9" name="Rectángulo 18">
            <a:extLst>
              <a:ext uri="{FF2B5EF4-FFF2-40B4-BE49-F238E27FC236}">
                <a16:creationId xmlns:a16="http://schemas.microsoft.com/office/drawing/2014/main" id="{FE66FDC7-85B0-48C0-8519-E07FC4813EBF}"/>
              </a:ext>
            </a:extLst>
          </p:cNvPr>
          <p:cNvSpPr/>
          <p:nvPr/>
        </p:nvSpPr>
        <p:spPr>
          <a:xfrm>
            <a:off x="0" y="-4512"/>
            <a:ext cx="9743607" cy="972196"/>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pic>
        <p:nvPicPr>
          <p:cNvPr id="18" name="Imagen 17">
            <a:extLst>
              <a:ext uri="{FF2B5EF4-FFF2-40B4-BE49-F238E27FC236}">
                <a16:creationId xmlns:a16="http://schemas.microsoft.com/office/drawing/2014/main" id="{11AC0250-49F1-4BF6-81DB-0EA52AA38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2240" y="191777"/>
            <a:ext cx="1905000" cy="609600"/>
          </a:xfrm>
          <a:prstGeom prst="rect">
            <a:avLst/>
          </a:prstGeom>
        </p:spPr>
      </p:pic>
      <p:sp>
        <p:nvSpPr>
          <p:cNvPr id="20" name="Rectángulo 19">
            <a:extLst>
              <a:ext uri="{FF2B5EF4-FFF2-40B4-BE49-F238E27FC236}">
                <a16:creationId xmlns:a16="http://schemas.microsoft.com/office/drawing/2014/main" id="{4D70EE06-2F2C-4ACB-A2F0-6C9B05723E11}"/>
              </a:ext>
            </a:extLst>
          </p:cNvPr>
          <p:cNvSpPr/>
          <p:nvPr/>
        </p:nvSpPr>
        <p:spPr>
          <a:xfrm rot="16200000">
            <a:off x="-411146"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2" name="Título 1">
            <a:extLst>
              <a:ext uri="{FF2B5EF4-FFF2-40B4-BE49-F238E27FC236}">
                <a16:creationId xmlns:a16="http://schemas.microsoft.com/office/drawing/2014/main" id="{733497C1-E58B-45C0-8E78-10EE350EA9E2}"/>
              </a:ext>
            </a:extLst>
          </p:cNvPr>
          <p:cNvSpPr>
            <a:spLocks noGrp="1"/>
          </p:cNvSpPr>
          <p:nvPr>
            <p:ph type="title"/>
          </p:nvPr>
        </p:nvSpPr>
        <p:spPr>
          <a:xfrm>
            <a:off x="149903" y="0"/>
            <a:ext cx="9593705" cy="967685"/>
          </a:xfrm>
        </p:spPr>
        <p:txBody>
          <a:bodyPr>
            <a:normAutofit/>
          </a:bodyPr>
          <a:lstStyle/>
          <a:p>
            <a:r>
              <a:rPr lang="es-CO" sz="4000" b="1" dirty="0">
                <a:solidFill>
                  <a:schemeClr val="bg1"/>
                </a:solidFill>
              </a:rPr>
              <a:t>Falla de cortocircuito</a:t>
            </a:r>
          </a:p>
        </p:txBody>
      </p:sp>
      <p:sp>
        <p:nvSpPr>
          <p:cNvPr id="21" name="Rectángulo 20">
            <a:extLst>
              <a:ext uri="{FF2B5EF4-FFF2-40B4-BE49-F238E27FC236}">
                <a16:creationId xmlns:a16="http://schemas.microsoft.com/office/drawing/2014/main" id="{7B5FEB03-4F23-4FE4-81B1-4850AA2BBD97}"/>
              </a:ext>
            </a:extLst>
          </p:cNvPr>
          <p:cNvSpPr/>
          <p:nvPr/>
        </p:nvSpPr>
        <p:spPr>
          <a:xfrm rot="16200000">
            <a:off x="11643454"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23" name="Marcador de número de diapositiva 22">
            <a:extLst>
              <a:ext uri="{FF2B5EF4-FFF2-40B4-BE49-F238E27FC236}">
                <a16:creationId xmlns:a16="http://schemas.microsoft.com/office/drawing/2014/main" id="{5D6F901C-0163-4A14-BDC7-8B5F33D73838}"/>
              </a:ext>
            </a:extLst>
          </p:cNvPr>
          <p:cNvSpPr>
            <a:spLocks noGrp="1"/>
          </p:cNvSpPr>
          <p:nvPr>
            <p:ph type="sldNum" sz="quarter" idx="12"/>
          </p:nvPr>
        </p:nvSpPr>
        <p:spPr/>
        <p:txBody>
          <a:bodyPr/>
          <a:lstStyle/>
          <a:p>
            <a:fld id="{6DE5E92C-5CFB-406A-A57A-A644CB709BAF}" type="slidenum">
              <a:rPr lang="es-CO" smtClean="0"/>
              <a:t>3</a:t>
            </a:fld>
            <a:endParaRPr lang="es-CO" dirty="0"/>
          </a:p>
        </p:txBody>
      </p:sp>
      <p:grpSp>
        <p:nvGrpSpPr>
          <p:cNvPr id="30" name="Grupo 29">
            <a:extLst>
              <a:ext uri="{FF2B5EF4-FFF2-40B4-BE49-F238E27FC236}">
                <a16:creationId xmlns:a16="http://schemas.microsoft.com/office/drawing/2014/main" id="{6BB8CC80-3E1F-4E48-AD1D-3A62BEA155BD}"/>
              </a:ext>
            </a:extLst>
          </p:cNvPr>
          <p:cNvGrpSpPr/>
          <p:nvPr/>
        </p:nvGrpSpPr>
        <p:grpSpPr>
          <a:xfrm>
            <a:off x="446612" y="958863"/>
            <a:ext cx="8715375" cy="5387715"/>
            <a:chOff x="798744" y="1067349"/>
            <a:chExt cx="8715375" cy="5387715"/>
          </a:xfrm>
        </p:grpSpPr>
        <p:graphicFrame>
          <p:nvGraphicFramePr>
            <p:cNvPr id="27" name="Gráfico 26">
              <a:extLst>
                <a:ext uri="{FF2B5EF4-FFF2-40B4-BE49-F238E27FC236}">
                  <a16:creationId xmlns:a16="http://schemas.microsoft.com/office/drawing/2014/main" id="{FF394371-9FD7-4942-AD96-8283E80E4AE4}"/>
                </a:ext>
              </a:extLst>
            </p:cNvPr>
            <p:cNvGraphicFramePr>
              <a:graphicFrameLocks/>
            </p:cNvGraphicFramePr>
            <p:nvPr>
              <p:extLst>
                <p:ext uri="{D42A27DB-BD31-4B8C-83A1-F6EECF244321}">
                  <p14:modId xmlns:p14="http://schemas.microsoft.com/office/powerpoint/2010/main" val="4057555266"/>
                </p:ext>
              </p:extLst>
            </p:nvPr>
          </p:nvGraphicFramePr>
          <p:xfrm>
            <a:off x="798744" y="1067349"/>
            <a:ext cx="8715375" cy="5226504"/>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ángulo 16">
              <a:extLst>
                <a:ext uri="{FF2B5EF4-FFF2-40B4-BE49-F238E27FC236}">
                  <a16:creationId xmlns:a16="http://schemas.microsoft.com/office/drawing/2014/main" id="{E62E99CB-2ACD-4BCC-833E-152877169685}"/>
                </a:ext>
              </a:extLst>
            </p:cNvPr>
            <p:cNvSpPr/>
            <p:nvPr/>
          </p:nvSpPr>
          <p:spPr>
            <a:xfrm>
              <a:off x="2677881" y="6054954"/>
              <a:ext cx="6096000" cy="400110"/>
            </a:xfrm>
            <a:prstGeom prst="rect">
              <a:avLst/>
            </a:prstGeom>
          </p:spPr>
          <p:txBody>
            <a:bodyPr>
              <a:spAutoFit/>
            </a:bodyPr>
            <a:lstStyle/>
            <a:p>
              <a:r>
                <a:rPr lang="es-CO" sz="1000" dirty="0">
                  <a:cs typeface="Arial" panose="020B0604020202020204" pitchFamily="34" charset="0"/>
                </a:rPr>
                <a:t>Tomado de </a:t>
              </a:r>
              <a:r>
                <a:rPr lang="en-US" sz="1000" dirty="0">
                  <a:cs typeface="Arial" panose="020B0604020202020204" pitchFamily="34" charset="0"/>
                </a:rPr>
                <a:t>CIGRE WG A2.37, “Transformer Reliability Survey Tutorial of CIGRÉ WG A2.37,” CIGRE Sess. 2006, p. 57, 2011</a:t>
              </a:r>
              <a:endParaRPr lang="es-CO" sz="1000" dirty="0"/>
            </a:p>
          </p:txBody>
        </p:sp>
      </p:grpSp>
      <p:cxnSp>
        <p:nvCxnSpPr>
          <p:cNvPr id="33" name="Conector recto de flecha 32">
            <a:extLst>
              <a:ext uri="{FF2B5EF4-FFF2-40B4-BE49-F238E27FC236}">
                <a16:creationId xmlns:a16="http://schemas.microsoft.com/office/drawing/2014/main" id="{A82F93A2-8BCF-4473-B98C-42536BE0F0F5}"/>
              </a:ext>
            </a:extLst>
          </p:cNvPr>
          <p:cNvCxnSpPr>
            <a:cxnSpLocks/>
          </p:cNvCxnSpPr>
          <p:nvPr/>
        </p:nvCxnSpPr>
        <p:spPr>
          <a:xfrm flipH="1">
            <a:off x="2031309" y="1689315"/>
            <a:ext cx="1827769" cy="2234553"/>
          </a:xfrm>
          <a:prstGeom prst="straightConnector1">
            <a:avLst/>
          </a:prstGeom>
          <a:ln w="38100">
            <a:solidFill>
              <a:srgbClr val="0097CC"/>
            </a:solidFill>
            <a:tailEnd type="triangle" w="lg" len="lg"/>
          </a:ln>
        </p:spPr>
        <p:style>
          <a:lnRef idx="1">
            <a:schemeClr val="accent1"/>
          </a:lnRef>
          <a:fillRef idx="0">
            <a:schemeClr val="accent1"/>
          </a:fillRef>
          <a:effectRef idx="0">
            <a:schemeClr val="accent1"/>
          </a:effectRef>
          <a:fontRef idx="minor">
            <a:schemeClr val="tx1"/>
          </a:fontRef>
        </p:style>
      </p:cxnSp>
      <p:pic>
        <p:nvPicPr>
          <p:cNvPr id="35" name="Imagen 34">
            <a:extLst>
              <a:ext uri="{FF2B5EF4-FFF2-40B4-BE49-F238E27FC236}">
                <a16:creationId xmlns:a16="http://schemas.microsoft.com/office/drawing/2014/main" id="{94F23D96-77B1-4AD6-AA01-BAAA6D129A1F}"/>
              </a:ext>
            </a:extLst>
          </p:cNvPr>
          <p:cNvPicPr/>
          <p:nvPr/>
        </p:nvPicPr>
        <p:blipFill rotWithShape="1">
          <a:blip r:embed="rId4"/>
          <a:srcRect l="51290" t="33521" r="19861" b="29577"/>
          <a:stretch/>
        </p:blipFill>
        <p:spPr bwMode="auto">
          <a:xfrm>
            <a:off x="8724343" y="1051976"/>
            <a:ext cx="3312040" cy="2466501"/>
          </a:xfrm>
          <a:prstGeom prst="rect">
            <a:avLst/>
          </a:prstGeom>
          <a:ln>
            <a:noFill/>
          </a:ln>
          <a:extLst>
            <a:ext uri="{53640926-AAD7-44D8-BBD7-CCE9431645EC}">
              <a14:shadowObscured xmlns:a14="http://schemas.microsoft.com/office/drawing/2010/main"/>
            </a:ext>
          </a:extLst>
        </p:spPr>
      </p:pic>
      <p:pic>
        <p:nvPicPr>
          <p:cNvPr id="36" name="Imagen 35">
            <a:extLst>
              <a:ext uri="{FF2B5EF4-FFF2-40B4-BE49-F238E27FC236}">
                <a16:creationId xmlns:a16="http://schemas.microsoft.com/office/drawing/2014/main" id="{44925F87-0624-4433-A835-6FC10CD227F7}"/>
              </a:ext>
            </a:extLst>
          </p:cNvPr>
          <p:cNvPicPr/>
          <p:nvPr/>
        </p:nvPicPr>
        <p:blipFill rotWithShape="1">
          <a:blip r:embed="rId5"/>
          <a:srcRect l="53806" t="23944" r="19522" b="39436"/>
          <a:stretch/>
        </p:blipFill>
        <p:spPr bwMode="auto">
          <a:xfrm>
            <a:off x="8915007" y="3679688"/>
            <a:ext cx="2957226" cy="2529685"/>
          </a:xfrm>
          <a:prstGeom prst="rect">
            <a:avLst/>
          </a:prstGeom>
          <a:ln>
            <a:noFill/>
          </a:ln>
          <a:extLst>
            <a:ext uri="{53640926-AAD7-44D8-BBD7-CCE9431645EC}">
              <a14:shadowObscured xmlns:a14="http://schemas.microsoft.com/office/drawing/2010/main"/>
            </a:ext>
          </a:extLst>
        </p:spPr>
      </p:pic>
      <p:sp>
        <p:nvSpPr>
          <p:cNvPr id="3" name="Rectángulo 2">
            <a:extLst>
              <a:ext uri="{FF2B5EF4-FFF2-40B4-BE49-F238E27FC236}">
                <a16:creationId xmlns:a16="http://schemas.microsoft.com/office/drawing/2014/main" id="{D4E67BEC-42AF-41BC-AAF5-48F1559471BD}"/>
              </a:ext>
            </a:extLst>
          </p:cNvPr>
          <p:cNvSpPr/>
          <p:nvPr/>
        </p:nvSpPr>
        <p:spPr>
          <a:xfrm>
            <a:off x="1773382" y="4091695"/>
            <a:ext cx="369454" cy="1854773"/>
          </a:xfrm>
          <a:prstGeom prst="rect">
            <a:avLst/>
          </a:prstGeom>
          <a:noFill/>
          <a:ln>
            <a:solidFill>
              <a:srgbClr val="0097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45822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par>
                                <p:cTn id="16" presetID="10" presetClass="entr" presetSubtype="0" fill="hold"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riángulo rectángulo 14">
            <a:extLst>
              <a:ext uri="{FF2B5EF4-FFF2-40B4-BE49-F238E27FC236}">
                <a16:creationId xmlns:a16="http://schemas.microsoft.com/office/drawing/2014/main" id="{C5E36E99-5A64-43DE-873F-95F13832E242}"/>
              </a:ext>
            </a:extLst>
          </p:cNvPr>
          <p:cNvSpPr/>
          <p:nvPr/>
        </p:nvSpPr>
        <p:spPr>
          <a:xfrm>
            <a:off x="0" y="5926474"/>
            <a:ext cx="5448300" cy="937260"/>
          </a:xfrm>
          <a:prstGeom prst="rtTriangle">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6" name="Triángulo rectángulo 15">
            <a:extLst>
              <a:ext uri="{FF2B5EF4-FFF2-40B4-BE49-F238E27FC236}">
                <a16:creationId xmlns:a16="http://schemas.microsoft.com/office/drawing/2014/main" id="{522EE22E-4513-45F3-97DB-BBC9B15645F3}"/>
              </a:ext>
            </a:extLst>
          </p:cNvPr>
          <p:cNvSpPr/>
          <p:nvPr/>
        </p:nvSpPr>
        <p:spPr>
          <a:xfrm>
            <a:off x="0" y="6353194"/>
            <a:ext cx="4693920" cy="510540"/>
          </a:xfrm>
          <a:prstGeom prst="rtTriangle">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9" name="Rectángulo 18">
            <a:extLst>
              <a:ext uri="{FF2B5EF4-FFF2-40B4-BE49-F238E27FC236}">
                <a16:creationId xmlns:a16="http://schemas.microsoft.com/office/drawing/2014/main" id="{FE66FDC7-85B0-48C0-8519-E07FC4813EBF}"/>
              </a:ext>
            </a:extLst>
          </p:cNvPr>
          <p:cNvSpPr/>
          <p:nvPr/>
        </p:nvSpPr>
        <p:spPr>
          <a:xfrm>
            <a:off x="0" y="-4512"/>
            <a:ext cx="9743607" cy="972196"/>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pic>
        <p:nvPicPr>
          <p:cNvPr id="18" name="Imagen 17">
            <a:extLst>
              <a:ext uri="{FF2B5EF4-FFF2-40B4-BE49-F238E27FC236}">
                <a16:creationId xmlns:a16="http://schemas.microsoft.com/office/drawing/2014/main" id="{11AC0250-49F1-4BF6-81DB-0EA52AA388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2240" y="191777"/>
            <a:ext cx="1905000" cy="609600"/>
          </a:xfrm>
          <a:prstGeom prst="rect">
            <a:avLst/>
          </a:prstGeom>
        </p:spPr>
      </p:pic>
      <p:sp>
        <p:nvSpPr>
          <p:cNvPr id="20" name="Rectángulo 19">
            <a:extLst>
              <a:ext uri="{FF2B5EF4-FFF2-40B4-BE49-F238E27FC236}">
                <a16:creationId xmlns:a16="http://schemas.microsoft.com/office/drawing/2014/main" id="{4D70EE06-2F2C-4ACB-A2F0-6C9B05723E11}"/>
              </a:ext>
            </a:extLst>
          </p:cNvPr>
          <p:cNvSpPr/>
          <p:nvPr/>
        </p:nvSpPr>
        <p:spPr>
          <a:xfrm rot="16200000">
            <a:off x="-411146"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2" name="Título 1">
            <a:extLst>
              <a:ext uri="{FF2B5EF4-FFF2-40B4-BE49-F238E27FC236}">
                <a16:creationId xmlns:a16="http://schemas.microsoft.com/office/drawing/2014/main" id="{733497C1-E58B-45C0-8E78-10EE350EA9E2}"/>
              </a:ext>
            </a:extLst>
          </p:cNvPr>
          <p:cNvSpPr>
            <a:spLocks noGrp="1"/>
          </p:cNvSpPr>
          <p:nvPr>
            <p:ph type="title"/>
          </p:nvPr>
        </p:nvSpPr>
        <p:spPr>
          <a:xfrm>
            <a:off x="149903" y="0"/>
            <a:ext cx="9593705" cy="967685"/>
          </a:xfrm>
        </p:spPr>
        <p:txBody>
          <a:bodyPr>
            <a:normAutofit/>
          </a:bodyPr>
          <a:lstStyle/>
          <a:p>
            <a:r>
              <a:rPr lang="es-CO" sz="4000" b="1" dirty="0">
                <a:solidFill>
                  <a:schemeClr val="bg1"/>
                </a:solidFill>
              </a:rPr>
              <a:t>Fuerzas de cortocircuito </a:t>
            </a:r>
          </a:p>
        </p:txBody>
      </p:sp>
      <p:sp>
        <p:nvSpPr>
          <p:cNvPr id="21" name="Rectángulo 20">
            <a:extLst>
              <a:ext uri="{FF2B5EF4-FFF2-40B4-BE49-F238E27FC236}">
                <a16:creationId xmlns:a16="http://schemas.microsoft.com/office/drawing/2014/main" id="{7B5FEB03-4F23-4FE4-81B1-4850AA2BBD97}"/>
              </a:ext>
            </a:extLst>
          </p:cNvPr>
          <p:cNvSpPr/>
          <p:nvPr/>
        </p:nvSpPr>
        <p:spPr>
          <a:xfrm rot="16200000">
            <a:off x="11643454"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8" name="Marcador de número de diapositiva 7">
            <a:extLst>
              <a:ext uri="{FF2B5EF4-FFF2-40B4-BE49-F238E27FC236}">
                <a16:creationId xmlns:a16="http://schemas.microsoft.com/office/drawing/2014/main" id="{46EEFF9F-CB92-4278-AC68-B0639827ABAD}"/>
              </a:ext>
            </a:extLst>
          </p:cNvPr>
          <p:cNvSpPr>
            <a:spLocks noGrp="1"/>
          </p:cNvSpPr>
          <p:nvPr>
            <p:ph type="sldNum" sz="quarter" idx="12"/>
          </p:nvPr>
        </p:nvSpPr>
        <p:spPr/>
        <p:txBody>
          <a:bodyPr/>
          <a:lstStyle/>
          <a:p>
            <a:fld id="{6DE5E92C-5CFB-406A-A57A-A644CB709BAF}" type="slidenum">
              <a:rPr lang="es-CO" smtClean="0"/>
              <a:t>4</a:t>
            </a:fld>
            <a:endParaRPr lang="es-CO" dirty="0"/>
          </a:p>
        </p:txBody>
      </p:sp>
      <p:pic>
        <p:nvPicPr>
          <p:cNvPr id="23" name="Imagen 22">
            <a:extLst>
              <a:ext uri="{FF2B5EF4-FFF2-40B4-BE49-F238E27FC236}">
                <a16:creationId xmlns:a16="http://schemas.microsoft.com/office/drawing/2014/main" id="{F4C87B7C-2A83-4273-B34B-E1A952E460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225" y="1159995"/>
            <a:ext cx="3529326" cy="4140000"/>
          </a:xfrm>
          <a:prstGeom prst="rect">
            <a:avLst/>
          </a:prstGeom>
        </p:spPr>
      </p:pic>
      <p:graphicFrame>
        <p:nvGraphicFramePr>
          <p:cNvPr id="26" name="Objeto 25">
            <a:extLst>
              <a:ext uri="{FF2B5EF4-FFF2-40B4-BE49-F238E27FC236}">
                <a16:creationId xmlns:a16="http://schemas.microsoft.com/office/drawing/2014/main" id="{5FD707B6-7252-4A31-B467-40DEE583FB88}"/>
              </a:ext>
            </a:extLst>
          </p:cNvPr>
          <p:cNvGraphicFramePr>
            <a:graphicFrameLocks noChangeAspect="1"/>
          </p:cNvGraphicFramePr>
          <p:nvPr>
            <p:extLst>
              <p:ext uri="{D42A27DB-BD31-4B8C-83A1-F6EECF244321}">
                <p14:modId xmlns:p14="http://schemas.microsoft.com/office/powerpoint/2010/main" val="3309456924"/>
              </p:ext>
            </p:extLst>
          </p:nvPr>
        </p:nvGraphicFramePr>
        <p:xfrm>
          <a:off x="4448489" y="1297107"/>
          <a:ext cx="3785937" cy="769499"/>
        </p:xfrm>
        <a:graphic>
          <a:graphicData uri="http://schemas.openxmlformats.org/presentationml/2006/ole">
            <mc:AlternateContent xmlns:mc="http://schemas.openxmlformats.org/markup-compatibility/2006">
              <mc:Choice xmlns:v="urn:schemas-microsoft-com:vml" Requires="v">
                <p:oleObj spid="_x0000_s1042" name="Equation" r:id="rId5" imgW="1168400" imgH="241300" progId="Equation.DSMT4">
                  <p:embed/>
                </p:oleObj>
              </mc:Choice>
              <mc:Fallback>
                <p:oleObj name="Equation" r:id="rId5" imgW="1168400" imgH="241300" progId="Equation.DSMT4">
                  <p:embed/>
                  <p:pic>
                    <p:nvPicPr>
                      <p:cNvPr id="41" name="Objeto 40">
                        <a:extLst>
                          <a:ext uri="{FF2B5EF4-FFF2-40B4-BE49-F238E27FC236}">
                            <a16:creationId xmlns:a16="http://schemas.microsoft.com/office/drawing/2014/main" id="{48A4F784-82EB-47A6-B5FD-5CCC829C32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48489" y="1297107"/>
                        <a:ext cx="3785937" cy="769499"/>
                      </a:xfrm>
                      <a:prstGeom prst="rect">
                        <a:avLst/>
                      </a:prstGeom>
                      <a:noFill/>
                    </p:spPr>
                  </p:pic>
                </p:oleObj>
              </mc:Fallback>
            </mc:AlternateContent>
          </a:graphicData>
        </a:graphic>
      </p:graphicFrame>
      <p:sp>
        <p:nvSpPr>
          <p:cNvPr id="30" name="Rectángulo 29">
            <a:extLst>
              <a:ext uri="{FF2B5EF4-FFF2-40B4-BE49-F238E27FC236}">
                <a16:creationId xmlns:a16="http://schemas.microsoft.com/office/drawing/2014/main" id="{52172365-FBE0-4385-91A0-4C7CB7F4C56A}"/>
              </a:ext>
            </a:extLst>
          </p:cNvPr>
          <p:cNvSpPr/>
          <p:nvPr/>
        </p:nvSpPr>
        <p:spPr>
          <a:xfrm>
            <a:off x="213209" y="5328130"/>
            <a:ext cx="3936859" cy="707886"/>
          </a:xfrm>
          <a:prstGeom prst="rect">
            <a:avLst/>
          </a:prstGeom>
        </p:spPr>
        <p:txBody>
          <a:bodyPr wrap="square">
            <a:spAutoFit/>
          </a:bodyPr>
          <a:lstStyle/>
          <a:p>
            <a:pPr algn="ctr"/>
            <a:r>
              <a:rPr lang="es-CO" sz="2000" dirty="0">
                <a:latin typeface="+mj-lt"/>
                <a:cs typeface="Arial" panose="020B0604020202020204" pitchFamily="34" charset="0"/>
              </a:rPr>
              <a:t>Densidad de Flujo magnético transformador tipo columnas.</a:t>
            </a:r>
          </a:p>
        </p:txBody>
      </p:sp>
      <p:pic>
        <p:nvPicPr>
          <p:cNvPr id="33" name="Imagen 32">
            <a:extLst>
              <a:ext uri="{FF2B5EF4-FFF2-40B4-BE49-F238E27FC236}">
                <a16:creationId xmlns:a16="http://schemas.microsoft.com/office/drawing/2014/main" id="{BD849716-7619-44E7-A093-C711E60A8CCA}"/>
              </a:ext>
            </a:extLst>
          </p:cNvPr>
          <p:cNvPicPr>
            <a:picLocks noChangeAspect="1"/>
          </p:cNvPicPr>
          <p:nvPr/>
        </p:nvPicPr>
        <p:blipFill rotWithShape="1">
          <a:blip r:embed="rId7">
            <a:extLst>
              <a:ext uri="{28A0092B-C50C-407E-A947-70E740481C1C}">
                <a14:useLocalDpi xmlns:a14="http://schemas.microsoft.com/office/drawing/2010/main" val="0"/>
              </a:ext>
            </a:extLst>
          </a:blip>
          <a:srcRect l="33757"/>
          <a:stretch/>
        </p:blipFill>
        <p:spPr>
          <a:xfrm>
            <a:off x="5992238" y="2034157"/>
            <a:ext cx="5083527" cy="4140000"/>
          </a:xfrm>
          <a:prstGeom prst="rect">
            <a:avLst/>
          </a:prstGeom>
        </p:spPr>
      </p:pic>
      <p:sp>
        <p:nvSpPr>
          <p:cNvPr id="34" name="Rectángulo 33">
            <a:extLst>
              <a:ext uri="{FF2B5EF4-FFF2-40B4-BE49-F238E27FC236}">
                <a16:creationId xmlns:a16="http://schemas.microsoft.com/office/drawing/2014/main" id="{C5F812C3-6634-4DA1-8560-FE6F940FAAB0}"/>
              </a:ext>
            </a:extLst>
          </p:cNvPr>
          <p:cNvSpPr/>
          <p:nvPr/>
        </p:nvSpPr>
        <p:spPr>
          <a:xfrm>
            <a:off x="6897401" y="6143474"/>
            <a:ext cx="4295307" cy="400110"/>
          </a:xfrm>
          <a:prstGeom prst="rect">
            <a:avLst/>
          </a:prstGeom>
        </p:spPr>
        <p:txBody>
          <a:bodyPr wrap="square">
            <a:spAutoFit/>
          </a:bodyPr>
          <a:lstStyle/>
          <a:p>
            <a:pPr algn="just"/>
            <a:r>
              <a:rPr lang="es-CO" sz="2000" dirty="0">
                <a:latin typeface="+mj-lt"/>
                <a:cs typeface="Arial" panose="020B0604020202020204" pitchFamily="34" charset="0"/>
              </a:rPr>
              <a:t>Distribución fuerzas axiales</a:t>
            </a:r>
          </a:p>
        </p:txBody>
      </p:sp>
      <p:sp>
        <p:nvSpPr>
          <p:cNvPr id="3" name="Elipse 2">
            <a:extLst>
              <a:ext uri="{FF2B5EF4-FFF2-40B4-BE49-F238E27FC236}">
                <a16:creationId xmlns:a16="http://schemas.microsoft.com/office/drawing/2014/main" id="{7AEAD89B-B859-493A-87B5-187B5D2CEA2D}"/>
              </a:ext>
            </a:extLst>
          </p:cNvPr>
          <p:cNvSpPr/>
          <p:nvPr/>
        </p:nvSpPr>
        <p:spPr>
          <a:xfrm>
            <a:off x="5560291" y="1159995"/>
            <a:ext cx="535709" cy="906611"/>
          </a:xfrm>
          <a:prstGeom prst="ellipse">
            <a:avLst/>
          </a:prstGeom>
          <a:noFill/>
          <a:ln>
            <a:solidFill>
              <a:srgbClr val="0097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Elipse 16">
            <a:extLst>
              <a:ext uri="{FF2B5EF4-FFF2-40B4-BE49-F238E27FC236}">
                <a16:creationId xmlns:a16="http://schemas.microsoft.com/office/drawing/2014/main" id="{BCE4640D-1770-45F9-B252-9C10341243A9}"/>
              </a:ext>
            </a:extLst>
          </p:cNvPr>
          <p:cNvSpPr/>
          <p:nvPr/>
        </p:nvSpPr>
        <p:spPr>
          <a:xfrm>
            <a:off x="7452389" y="1159994"/>
            <a:ext cx="535709" cy="906611"/>
          </a:xfrm>
          <a:prstGeom prst="ellipse">
            <a:avLst/>
          </a:prstGeom>
          <a:noFill/>
          <a:ln>
            <a:solidFill>
              <a:srgbClr val="0097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73033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17"/>
                                        </p:tgtEl>
                                        <p:attrNameLst>
                                          <p:attrName>r</p:attrName>
                                        </p:attrNameLst>
                                      </p:cBhvr>
                                    </p:animRot>
                                    <p:animRot by="-240000">
                                      <p:cBhvr>
                                        <p:cTn id="7" dur="200" fill="hold">
                                          <p:stCondLst>
                                            <p:cond delay="200"/>
                                          </p:stCondLst>
                                        </p:cTn>
                                        <p:tgtEl>
                                          <p:spTgt spid="17"/>
                                        </p:tgtEl>
                                        <p:attrNameLst>
                                          <p:attrName>r</p:attrName>
                                        </p:attrNameLst>
                                      </p:cBhvr>
                                    </p:animRot>
                                    <p:animRot by="240000">
                                      <p:cBhvr>
                                        <p:cTn id="8" dur="200" fill="hold">
                                          <p:stCondLst>
                                            <p:cond delay="400"/>
                                          </p:stCondLst>
                                        </p:cTn>
                                        <p:tgtEl>
                                          <p:spTgt spid="17"/>
                                        </p:tgtEl>
                                        <p:attrNameLst>
                                          <p:attrName>r</p:attrName>
                                        </p:attrNameLst>
                                      </p:cBhvr>
                                    </p:animRot>
                                    <p:animRot by="-240000">
                                      <p:cBhvr>
                                        <p:cTn id="9" dur="200" fill="hold">
                                          <p:stCondLst>
                                            <p:cond delay="600"/>
                                          </p:stCondLst>
                                        </p:cTn>
                                        <p:tgtEl>
                                          <p:spTgt spid="17"/>
                                        </p:tgtEl>
                                        <p:attrNameLst>
                                          <p:attrName>r</p:attrName>
                                        </p:attrNameLst>
                                      </p:cBhvr>
                                    </p:animRot>
                                    <p:animRot by="120000">
                                      <p:cBhvr>
                                        <p:cTn id="10" dur="200" fill="hold">
                                          <p:stCondLst>
                                            <p:cond delay="800"/>
                                          </p:stCondLst>
                                        </p:cTn>
                                        <p:tgtEl>
                                          <p:spTgt spid="17"/>
                                        </p:tgtEl>
                                        <p:attrNameLst>
                                          <p:attrName>r</p:attrName>
                                        </p:attrNameLst>
                                      </p:cBhvr>
                                    </p:animRot>
                                  </p:childTnLst>
                                </p:cTn>
                              </p:par>
                              <p:par>
                                <p:cTn id="11" presetID="32" presetClass="emph" presetSubtype="0" fill="hold" grpId="0" nodeType="withEffect">
                                  <p:stCondLst>
                                    <p:cond delay="0"/>
                                  </p:stCondLst>
                                  <p:childTnLst>
                                    <p:animRot by="120000">
                                      <p:cBhvr>
                                        <p:cTn id="12" dur="100" fill="hold">
                                          <p:stCondLst>
                                            <p:cond delay="0"/>
                                          </p:stCondLst>
                                        </p:cTn>
                                        <p:tgtEl>
                                          <p:spTgt spid="3"/>
                                        </p:tgtEl>
                                        <p:attrNameLst>
                                          <p:attrName>r</p:attrName>
                                        </p:attrNameLst>
                                      </p:cBhvr>
                                    </p:animRot>
                                    <p:animRot by="-240000">
                                      <p:cBhvr>
                                        <p:cTn id="13" dur="200" fill="hold">
                                          <p:stCondLst>
                                            <p:cond delay="200"/>
                                          </p:stCondLst>
                                        </p:cTn>
                                        <p:tgtEl>
                                          <p:spTgt spid="3"/>
                                        </p:tgtEl>
                                        <p:attrNameLst>
                                          <p:attrName>r</p:attrName>
                                        </p:attrNameLst>
                                      </p:cBhvr>
                                    </p:animRot>
                                    <p:animRot by="240000">
                                      <p:cBhvr>
                                        <p:cTn id="14" dur="200" fill="hold">
                                          <p:stCondLst>
                                            <p:cond delay="400"/>
                                          </p:stCondLst>
                                        </p:cTn>
                                        <p:tgtEl>
                                          <p:spTgt spid="3"/>
                                        </p:tgtEl>
                                        <p:attrNameLst>
                                          <p:attrName>r</p:attrName>
                                        </p:attrNameLst>
                                      </p:cBhvr>
                                    </p:animRot>
                                    <p:animRot by="-240000">
                                      <p:cBhvr>
                                        <p:cTn id="15" dur="200" fill="hold">
                                          <p:stCondLst>
                                            <p:cond delay="600"/>
                                          </p:stCondLst>
                                        </p:cTn>
                                        <p:tgtEl>
                                          <p:spTgt spid="3"/>
                                        </p:tgtEl>
                                        <p:attrNameLst>
                                          <p:attrName>r</p:attrName>
                                        </p:attrNameLst>
                                      </p:cBhvr>
                                    </p:animRot>
                                    <p:animRot by="120000">
                                      <p:cBhvr>
                                        <p:cTn id="16" dur="200" fill="hold">
                                          <p:stCondLst>
                                            <p:cond delay="80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riángulo rectángulo 14">
            <a:extLst>
              <a:ext uri="{FF2B5EF4-FFF2-40B4-BE49-F238E27FC236}">
                <a16:creationId xmlns:a16="http://schemas.microsoft.com/office/drawing/2014/main" id="{C5E36E99-5A64-43DE-873F-95F13832E242}"/>
              </a:ext>
            </a:extLst>
          </p:cNvPr>
          <p:cNvSpPr/>
          <p:nvPr/>
        </p:nvSpPr>
        <p:spPr>
          <a:xfrm>
            <a:off x="0" y="5926474"/>
            <a:ext cx="5448300" cy="937260"/>
          </a:xfrm>
          <a:prstGeom prst="rtTriangle">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6" name="Triángulo rectángulo 15">
            <a:extLst>
              <a:ext uri="{FF2B5EF4-FFF2-40B4-BE49-F238E27FC236}">
                <a16:creationId xmlns:a16="http://schemas.microsoft.com/office/drawing/2014/main" id="{522EE22E-4513-45F3-97DB-BBC9B15645F3}"/>
              </a:ext>
            </a:extLst>
          </p:cNvPr>
          <p:cNvSpPr/>
          <p:nvPr/>
        </p:nvSpPr>
        <p:spPr>
          <a:xfrm>
            <a:off x="0" y="6353194"/>
            <a:ext cx="4693920" cy="510540"/>
          </a:xfrm>
          <a:prstGeom prst="rtTriangle">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9" name="Rectángulo 18">
            <a:extLst>
              <a:ext uri="{FF2B5EF4-FFF2-40B4-BE49-F238E27FC236}">
                <a16:creationId xmlns:a16="http://schemas.microsoft.com/office/drawing/2014/main" id="{FE66FDC7-85B0-48C0-8519-E07FC4813EBF}"/>
              </a:ext>
            </a:extLst>
          </p:cNvPr>
          <p:cNvSpPr/>
          <p:nvPr/>
        </p:nvSpPr>
        <p:spPr>
          <a:xfrm>
            <a:off x="0" y="-4512"/>
            <a:ext cx="9743607" cy="972196"/>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pic>
        <p:nvPicPr>
          <p:cNvPr id="18" name="Imagen 17">
            <a:extLst>
              <a:ext uri="{FF2B5EF4-FFF2-40B4-BE49-F238E27FC236}">
                <a16:creationId xmlns:a16="http://schemas.microsoft.com/office/drawing/2014/main" id="{11AC0250-49F1-4BF6-81DB-0EA52AA38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2240" y="191777"/>
            <a:ext cx="1905000" cy="609600"/>
          </a:xfrm>
          <a:prstGeom prst="rect">
            <a:avLst/>
          </a:prstGeom>
        </p:spPr>
      </p:pic>
      <p:sp>
        <p:nvSpPr>
          <p:cNvPr id="20" name="Rectángulo 19">
            <a:extLst>
              <a:ext uri="{FF2B5EF4-FFF2-40B4-BE49-F238E27FC236}">
                <a16:creationId xmlns:a16="http://schemas.microsoft.com/office/drawing/2014/main" id="{4D70EE06-2F2C-4ACB-A2F0-6C9B05723E11}"/>
              </a:ext>
            </a:extLst>
          </p:cNvPr>
          <p:cNvSpPr/>
          <p:nvPr/>
        </p:nvSpPr>
        <p:spPr>
          <a:xfrm rot="16200000">
            <a:off x="-411146"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2" name="Título 1">
            <a:extLst>
              <a:ext uri="{FF2B5EF4-FFF2-40B4-BE49-F238E27FC236}">
                <a16:creationId xmlns:a16="http://schemas.microsoft.com/office/drawing/2014/main" id="{733497C1-E58B-45C0-8E78-10EE350EA9E2}"/>
              </a:ext>
            </a:extLst>
          </p:cNvPr>
          <p:cNvSpPr>
            <a:spLocks noGrp="1"/>
          </p:cNvSpPr>
          <p:nvPr>
            <p:ph type="title"/>
          </p:nvPr>
        </p:nvSpPr>
        <p:spPr>
          <a:xfrm>
            <a:off x="149903" y="0"/>
            <a:ext cx="9593705" cy="967685"/>
          </a:xfrm>
        </p:spPr>
        <p:txBody>
          <a:bodyPr>
            <a:normAutofit/>
          </a:bodyPr>
          <a:lstStyle/>
          <a:p>
            <a:r>
              <a:rPr lang="es-CO" sz="4000" b="1" dirty="0">
                <a:solidFill>
                  <a:schemeClr val="bg1"/>
                </a:solidFill>
              </a:rPr>
              <a:t>Esfuerzos de cortocircuito </a:t>
            </a:r>
          </a:p>
        </p:txBody>
      </p:sp>
      <p:sp>
        <p:nvSpPr>
          <p:cNvPr id="21" name="Rectángulo 20">
            <a:extLst>
              <a:ext uri="{FF2B5EF4-FFF2-40B4-BE49-F238E27FC236}">
                <a16:creationId xmlns:a16="http://schemas.microsoft.com/office/drawing/2014/main" id="{7B5FEB03-4F23-4FE4-81B1-4850AA2BBD97}"/>
              </a:ext>
            </a:extLst>
          </p:cNvPr>
          <p:cNvSpPr/>
          <p:nvPr/>
        </p:nvSpPr>
        <p:spPr>
          <a:xfrm rot="16200000">
            <a:off x="11643454"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8" name="Marcador de número de diapositiva 7">
            <a:extLst>
              <a:ext uri="{FF2B5EF4-FFF2-40B4-BE49-F238E27FC236}">
                <a16:creationId xmlns:a16="http://schemas.microsoft.com/office/drawing/2014/main" id="{46EEFF9F-CB92-4278-AC68-B0639827ABAD}"/>
              </a:ext>
            </a:extLst>
          </p:cNvPr>
          <p:cNvSpPr>
            <a:spLocks noGrp="1"/>
          </p:cNvSpPr>
          <p:nvPr>
            <p:ph type="sldNum" sz="quarter" idx="12"/>
          </p:nvPr>
        </p:nvSpPr>
        <p:spPr/>
        <p:txBody>
          <a:bodyPr/>
          <a:lstStyle/>
          <a:p>
            <a:fld id="{6DE5E92C-5CFB-406A-A57A-A644CB709BAF}" type="slidenum">
              <a:rPr lang="es-CO" smtClean="0"/>
              <a:t>5</a:t>
            </a:fld>
            <a:endParaRPr lang="es-CO" dirty="0"/>
          </a:p>
        </p:txBody>
      </p:sp>
      <p:pic>
        <p:nvPicPr>
          <p:cNvPr id="4" name="Imagen 3">
            <a:extLst>
              <a:ext uri="{FF2B5EF4-FFF2-40B4-BE49-F238E27FC236}">
                <a16:creationId xmlns:a16="http://schemas.microsoft.com/office/drawing/2014/main" id="{0026ABBB-FC8F-404A-8D55-F81F86218865}"/>
              </a:ext>
            </a:extLst>
          </p:cNvPr>
          <p:cNvPicPr>
            <a:picLocks noChangeAspect="1"/>
          </p:cNvPicPr>
          <p:nvPr/>
        </p:nvPicPr>
        <p:blipFill>
          <a:blip r:embed="rId3"/>
          <a:stretch>
            <a:fillRect/>
          </a:stretch>
        </p:blipFill>
        <p:spPr>
          <a:xfrm>
            <a:off x="283145" y="1062269"/>
            <a:ext cx="4127629" cy="4618030"/>
          </a:xfrm>
          <a:prstGeom prst="rect">
            <a:avLst/>
          </a:prstGeom>
        </p:spPr>
      </p:pic>
      <p:pic>
        <p:nvPicPr>
          <p:cNvPr id="10" name="Imagen 9">
            <a:extLst>
              <a:ext uri="{FF2B5EF4-FFF2-40B4-BE49-F238E27FC236}">
                <a16:creationId xmlns:a16="http://schemas.microsoft.com/office/drawing/2014/main" id="{2809CDAE-8C77-4664-A632-22BFD80CD1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3884" y="1076229"/>
            <a:ext cx="6800538" cy="4841730"/>
          </a:xfrm>
          <a:prstGeom prst="rect">
            <a:avLst/>
          </a:prstGeom>
        </p:spPr>
      </p:pic>
      <p:sp>
        <p:nvSpPr>
          <p:cNvPr id="25" name="Rectángulo 24">
            <a:extLst>
              <a:ext uri="{FF2B5EF4-FFF2-40B4-BE49-F238E27FC236}">
                <a16:creationId xmlns:a16="http://schemas.microsoft.com/office/drawing/2014/main" id="{04FB49B6-F545-4409-B666-9C20C8AC1D40}"/>
              </a:ext>
            </a:extLst>
          </p:cNvPr>
          <p:cNvSpPr/>
          <p:nvPr/>
        </p:nvSpPr>
        <p:spPr>
          <a:xfrm>
            <a:off x="5536406" y="3978967"/>
            <a:ext cx="2119757" cy="1938992"/>
          </a:xfrm>
          <a:prstGeom prst="rect">
            <a:avLst/>
          </a:prstGeom>
          <a:noFill/>
        </p:spPr>
        <p:txBody>
          <a:bodyPr wrap="square">
            <a:spAutoFit/>
          </a:bodyPr>
          <a:lstStyle/>
          <a:p>
            <a:pPr algn="just"/>
            <a:r>
              <a:rPr lang="es-CO" sz="1200" dirty="0">
                <a:cs typeface="Arial" panose="020B0604020202020204" pitchFamily="34" charset="0"/>
              </a:rPr>
              <a:t>Esfuerzo de compresión radial.</a:t>
            </a:r>
          </a:p>
          <a:p>
            <a:pPr algn="just"/>
            <a:endParaRPr lang="es-CO" sz="1200" dirty="0">
              <a:cs typeface="Arial" panose="020B0604020202020204" pitchFamily="34" charset="0"/>
            </a:endParaRPr>
          </a:p>
          <a:p>
            <a:pPr algn="just"/>
            <a:r>
              <a:rPr lang="es-CO" sz="1200" dirty="0">
                <a:cs typeface="Arial" panose="020B0604020202020204" pitchFamily="34" charset="0"/>
              </a:rPr>
              <a:t>Esfuerzo de flexión axial entre separadores.</a:t>
            </a:r>
          </a:p>
          <a:p>
            <a:pPr algn="just"/>
            <a:endParaRPr lang="es-CO" sz="1200" dirty="0">
              <a:cs typeface="Arial" panose="020B0604020202020204" pitchFamily="34" charset="0"/>
            </a:endParaRPr>
          </a:p>
          <a:p>
            <a:pPr algn="just"/>
            <a:r>
              <a:rPr lang="es-CO" sz="1200" dirty="0">
                <a:cs typeface="Arial" panose="020B0604020202020204" pitchFamily="34" charset="0"/>
              </a:rPr>
              <a:t>Esfuerzo de compresión en papel y separadores.</a:t>
            </a:r>
          </a:p>
          <a:p>
            <a:pPr algn="just"/>
            <a:endParaRPr lang="es-CO" sz="1200" dirty="0">
              <a:cs typeface="Arial" panose="020B0604020202020204" pitchFamily="34" charset="0"/>
            </a:endParaRPr>
          </a:p>
          <a:p>
            <a:pPr algn="just"/>
            <a:r>
              <a:rPr lang="es-CO" sz="1200" dirty="0">
                <a:cs typeface="Arial" panose="020B0604020202020204" pitchFamily="34" charset="0"/>
              </a:rPr>
              <a:t>Esfuerzo de tensión radial.</a:t>
            </a:r>
          </a:p>
        </p:txBody>
      </p:sp>
      <p:sp>
        <p:nvSpPr>
          <p:cNvPr id="3" name="Rectángulo 2">
            <a:extLst>
              <a:ext uri="{FF2B5EF4-FFF2-40B4-BE49-F238E27FC236}">
                <a16:creationId xmlns:a16="http://schemas.microsoft.com/office/drawing/2014/main" id="{CFD01762-4EBE-415A-9A08-0CBB0BE0AB36}"/>
              </a:ext>
            </a:extLst>
          </p:cNvPr>
          <p:cNvSpPr/>
          <p:nvPr/>
        </p:nvSpPr>
        <p:spPr>
          <a:xfrm>
            <a:off x="4343296" y="5992756"/>
            <a:ext cx="7611824" cy="400110"/>
          </a:xfrm>
          <a:prstGeom prst="rect">
            <a:avLst/>
          </a:prstGeom>
        </p:spPr>
        <p:txBody>
          <a:bodyPr wrap="square">
            <a:spAutoFit/>
          </a:bodyPr>
          <a:lstStyle/>
          <a:p>
            <a:r>
              <a:rPr lang="en-US" sz="1000" dirty="0"/>
              <a:t>(1) Tomado de: Aoun, C. (2011). Comparative study of the ability of a transformer to withstand short ciruit. Retrieved from http://www.matelecgroup.com/MenuImages/EMpowering Energy-comparative study for CC presented by CA_267.PDF</a:t>
            </a:r>
            <a:endParaRPr lang="en-US" sz="1000" dirty="0">
              <a:effectLst/>
            </a:endParaRPr>
          </a:p>
        </p:txBody>
      </p:sp>
      <p:sp>
        <p:nvSpPr>
          <p:cNvPr id="5" name="Rectángulo 4">
            <a:extLst>
              <a:ext uri="{FF2B5EF4-FFF2-40B4-BE49-F238E27FC236}">
                <a16:creationId xmlns:a16="http://schemas.microsoft.com/office/drawing/2014/main" id="{E6B053D0-C475-4F0A-BC99-810FEE9BDD94}"/>
              </a:ext>
            </a:extLst>
          </p:cNvPr>
          <p:cNvSpPr/>
          <p:nvPr/>
        </p:nvSpPr>
        <p:spPr>
          <a:xfrm>
            <a:off x="5065145" y="1198612"/>
            <a:ext cx="546945" cy="369332"/>
          </a:xfrm>
          <a:prstGeom prst="rect">
            <a:avLst/>
          </a:prstGeom>
        </p:spPr>
        <p:txBody>
          <a:bodyPr wrap="none">
            <a:spAutoFit/>
          </a:bodyPr>
          <a:lstStyle/>
          <a:p>
            <a:r>
              <a:rPr lang="en-US" dirty="0"/>
              <a:t>(1) </a:t>
            </a:r>
            <a:endParaRPr lang="es-CO" dirty="0"/>
          </a:p>
        </p:txBody>
      </p:sp>
    </p:spTree>
    <p:extLst>
      <p:ext uri="{BB962C8B-B14F-4D97-AF65-F5344CB8AC3E}">
        <p14:creationId xmlns:p14="http://schemas.microsoft.com/office/powerpoint/2010/main" val="1117718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riángulo rectángulo 14">
            <a:extLst>
              <a:ext uri="{FF2B5EF4-FFF2-40B4-BE49-F238E27FC236}">
                <a16:creationId xmlns:a16="http://schemas.microsoft.com/office/drawing/2014/main" id="{C5E36E99-5A64-43DE-873F-95F13832E242}"/>
              </a:ext>
            </a:extLst>
          </p:cNvPr>
          <p:cNvSpPr/>
          <p:nvPr/>
        </p:nvSpPr>
        <p:spPr>
          <a:xfrm>
            <a:off x="0" y="5926474"/>
            <a:ext cx="5448300" cy="937260"/>
          </a:xfrm>
          <a:prstGeom prst="rtTriangle">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6" name="Triángulo rectángulo 15">
            <a:extLst>
              <a:ext uri="{FF2B5EF4-FFF2-40B4-BE49-F238E27FC236}">
                <a16:creationId xmlns:a16="http://schemas.microsoft.com/office/drawing/2014/main" id="{522EE22E-4513-45F3-97DB-BBC9B15645F3}"/>
              </a:ext>
            </a:extLst>
          </p:cNvPr>
          <p:cNvSpPr/>
          <p:nvPr/>
        </p:nvSpPr>
        <p:spPr>
          <a:xfrm>
            <a:off x="0" y="6353194"/>
            <a:ext cx="4693920" cy="510540"/>
          </a:xfrm>
          <a:prstGeom prst="rtTriangle">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9" name="Rectángulo 18">
            <a:extLst>
              <a:ext uri="{FF2B5EF4-FFF2-40B4-BE49-F238E27FC236}">
                <a16:creationId xmlns:a16="http://schemas.microsoft.com/office/drawing/2014/main" id="{FE66FDC7-85B0-48C0-8519-E07FC4813EBF}"/>
              </a:ext>
            </a:extLst>
          </p:cNvPr>
          <p:cNvSpPr/>
          <p:nvPr/>
        </p:nvSpPr>
        <p:spPr>
          <a:xfrm>
            <a:off x="0" y="-4512"/>
            <a:ext cx="9743607" cy="972196"/>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pic>
        <p:nvPicPr>
          <p:cNvPr id="18" name="Imagen 17">
            <a:extLst>
              <a:ext uri="{FF2B5EF4-FFF2-40B4-BE49-F238E27FC236}">
                <a16:creationId xmlns:a16="http://schemas.microsoft.com/office/drawing/2014/main" id="{11AC0250-49F1-4BF6-81DB-0EA52AA38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2240" y="191777"/>
            <a:ext cx="1905000" cy="609600"/>
          </a:xfrm>
          <a:prstGeom prst="rect">
            <a:avLst/>
          </a:prstGeom>
        </p:spPr>
      </p:pic>
      <p:sp>
        <p:nvSpPr>
          <p:cNvPr id="20" name="Rectángulo 19">
            <a:extLst>
              <a:ext uri="{FF2B5EF4-FFF2-40B4-BE49-F238E27FC236}">
                <a16:creationId xmlns:a16="http://schemas.microsoft.com/office/drawing/2014/main" id="{4D70EE06-2F2C-4ACB-A2F0-6C9B05723E11}"/>
              </a:ext>
            </a:extLst>
          </p:cNvPr>
          <p:cNvSpPr/>
          <p:nvPr/>
        </p:nvSpPr>
        <p:spPr>
          <a:xfrm rot="16200000">
            <a:off x="-411146"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2" name="Título 1">
            <a:extLst>
              <a:ext uri="{FF2B5EF4-FFF2-40B4-BE49-F238E27FC236}">
                <a16:creationId xmlns:a16="http://schemas.microsoft.com/office/drawing/2014/main" id="{733497C1-E58B-45C0-8E78-10EE350EA9E2}"/>
              </a:ext>
            </a:extLst>
          </p:cNvPr>
          <p:cNvSpPr>
            <a:spLocks noGrp="1"/>
          </p:cNvSpPr>
          <p:nvPr>
            <p:ph type="title"/>
          </p:nvPr>
        </p:nvSpPr>
        <p:spPr>
          <a:xfrm>
            <a:off x="149903" y="0"/>
            <a:ext cx="9593705" cy="967685"/>
          </a:xfrm>
        </p:spPr>
        <p:txBody>
          <a:bodyPr>
            <a:normAutofit fontScale="90000"/>
          </a:bodyPr>
          <a:lstStyle/>
          <a:p>
            <a:r>
              <a:rPr lang="es-CO" sz="4000" b="1" dirty="0">
                <a:solidFill>
                  <a:schemeClr val="bg1"/>
                </a:solidFill>
              </a:rPr>
              <a:t>Verificación de la aptitud al cortocircuito</a:t>
            </a:r>
          </a:p>
        </p:txBody>
      </p:sp>
      <p:sp>
        <p:nvSpPr>
          <p:cNvPr id="21" name="Rectángulo 20">
            <a:extLst>
              <a:ext uri="{FF2B5EF4-FFF2-40B4-BE49-F238E27FC236}">
                <a16:creationId xmlns:a16="http://schemas.microsoft.com/office/drawing/2014/main" id="{7B5FEB03-4F23-4FE4-81B1-4850AA2BBD97}"/>
              </a:ext>
            </a:extLst>
          </p:cNvPr>
          <p:cNvSpPr/>
          <p:nvPr/>
        </p:nvSpPr>
        <p:spPr>
          <a:xfrm rot="16200000">
            <a:off x="11643454"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8" name="Marcador de número de diapositiva 7">
            <a:extLst>
              <a:ext uri="{FF2B5EF4-FFF2-40B4-BE49-F238E27FC236}">
                <a16:creationId xmlns:a16="http://schemas.microsoft.com/office/drawing/2014/main" id="{46EEFF9F-CB92-4278-AC68-B0639827ABAD}"/>
              </a:ext>
            </a:extLst>
          </p:cNvPr>
          <p:cNvSpPr>
            <a:spLocks noGrp="1"/>
          </p:cNvSpPr>
          <p:nvPr>
            <p:ph type="sldNum" sz="quarter" idx="12"/>
          </p:nvPr>
        </p:nvSpPr>
        <p:spPr/>
        <p:txBody>
          <a:bodyPr/>
          <a:lstStyle/>
          <a:p>
            <a:fld id="{6DE5E92C-5CFB-406A-A57A-A644CB709BAF}" type="slidenum">
              <a:rPr lang="es-CO" smtClean="0"/>
              <a:t>6</a:t>
            </a:fld>
            <a:endParaRPr lang="es-CO" dirty="0"/>
          </a:p>
        </p:txBody>
      </p:sp>
      <p:pic>
        <p:nvPicPr>
          <p:cNvPr id="13" name="Imagen 12">
            <a:extLst>
              <a:ext uri="{FF2B5EF4-FFF2-40B4-BE49-F238E27FC236}">
                <a16:creationId xmlns:a16="http://schemas.microsoft.com/office/drawing/2014/main" id="{67F05A7A-DBEB-4CAC-BD98-5D6166D31C08}"/>
              </a:ext>
            </a:extLst>
          </p:cNvPr>
          <p:cNvPicPr>
            <a:picLocks noChangeAspect="1"/>
          </p:cNvPicPr>
          <p:nvPr/>
        </p:nvPicPr>
        <p:blipFill>
          <a:blip r:embed="rId3"/>
          <a:stretch>
            <a:fillRect/>
          </a:stretch>
        </p:blipFill>
        <p:spPr>
          <a:xfrm>
            <a:off x="4693920" y="1024000"/>
            <a:ext cx="7447247" cy="3715718"/>
          </a:xfrm>
          <a:prstGeom prst="rect">
            <a:avLst/>
          </a:prstGeom>
        </p:spPr>
      </p:pic>
      <p:sp>
        <p:nvSpPr>
          <p:cNvPr id="14" name="Rectángulo 13">
            <a:extLst>
              <a:ext uri="{FF2B5EF4-FFF2-40B4-BE49-F238E27FC236}">
                <a16:creationId xmlns:a16="http://schemas.microsoft.com/office/drawing/2014/main" id="{A92BF188-F90F-419C-90E5-73A5A48F3BB1}"/>
              </a:ext>
            </a:extLst>
          </p:cNvPr>
          <p:cNvSpPr/>
          <p:nvPr/>
        </p:nvSpPr>
        <p:spPr>
          <a:xfrm>
            <a:off x="149903" y="1124342"/>
            <a:ext cx="4362137" cy="1631216"/>
          </a:xfrm>
          <a:prstGeom prst="rect">
            <a:avLst/>
          </a:prstGeom>
        </p:spPr>
        <p:txBody>
          <a:bodyPr wrap="square">
            <a:spAutoFit/>
          </a:bodyPr>
          <a:lstStyle/>
          <a:p>
            <a:pPr algn="just"/>
            <a:r>
              <a:rPr lang="es-CO" sz="2000" dirty="0">
                <a:latin typeface="+mj-lt"/>
                <a:cs typeface="Arial" panose="020B0604020202020204" pitchFamily="34" charset="0"/>
              </a:rPr>
              <a:t>La capacidad del transformador para resistir los esfuerzos de cortocircuito puede verificarse a través del ensayo de aptitud al cortocircuito.</a:t>
            </a:r>
          </a:p>
        </p:txBody>
      </p:sp>
      <p:sp>
        <p:nvSpPr>
          <p:cNvPr id="17" name="Rectángulo 16">
            <a:extLst>
              <a:ext uri="{FF2B5EF4-FFF2-40B4-BE49-F238E27FC236}">
                <a16:creationId xmlns:a16="http://schemas.microsoft.com/office/drawing/2014/main" id="{CA5801FE-4B90-4188-95EC-5C32C5163CBB}"/>
              </a:ext>
            </a:extLst>
          </p:cNvPr>
          <p:cNvSpPr/>
          <p:nvPr/>
        </p:nvSpPr>
        <p:spPr>
          <a:xfrm>
            <a:off x="752890" y="4193245"/>
            <a:ext cx="2900113" cy="276999"/>
          </a:xfrm>
          <a:prstGeom prst="rect">
            <a:avLst/>
          </a:prstGeom>
        </p:spPr>
        <p:txBody>
          <a:bodyPr wrap="square">
            <a:spAutoFit/>
          </a:bodyPr>
          <a:lstStyle/>
          <a:p>
            <a:pPr algn="just"/>
            <a:r>
              <a:rPr lang="es-CO" sz="1200" dirty="0">
                <a:latin typeface="+mj-lt"/>
                <a:cs typeface="Arial" panose="020B0604020202020204" pitchFamily="34" charset="0"/>
              </a:rPr>
              <a:t>Laboratorio KEMA Arnhem Holanda </a:t>
            </a:r>
          </a:p>
        </p:txBody>
      </p:sp>
      <p:pic>
        <p:nvPicPr>
          <p:cNvPr id="22" name="Imagen 21">
            <a:extLst>
              <a:ext uri="{FF2B5EF4-FFF2-40B4-BE49-F238E27FC236}">
                <a16:creationId xmlns:a16="http://schemas.microsoft.com/office/drawing/2014/main" id="{0B35566C-C988-41BB-9E70-E7766EFB9BBB}"/>
              </a:ext>
            </a:extLst>
          </p:cNvPr>
          <p:cNvPicPr>
            <a:picLocks noChangeAspect="1"/>
          </p:cNvPicPr>
          <p:nvPr/>
        </p:nvPicPr>
        <p:blipFill>
          <a:blip r:embed="rId4"/>
          <a:stretch>
            <a:fillRect/>
          </a:stretch>
        </p:blipFill>
        <p:spPr>
          <a:xfrm>
            <a:off x="994976" y="2750488"/>
            <a:ext cx="2363938" cy="1440000"/>
          </a:xfrm>
          <a:prstGeom prst="rect">
            <a:avLst/>
          </a:prstGeom>
        </p:spPr>
      </p:pic>
      <p:sp>
        <p:nvSpPr>
          <p:cNvPr id="24" name="Rectángulo 23">
            <a:extLst>
              <a:ext uri="{FF2B5EF4-FFF2-40B4-BE49-F238E27FC236}">
                <a16:creationId xmlns:a16="http://schemas.microsoft.com/office/drawing/2014/main" id="{F329B771-E67F-437C-B8E2-0D795CD9FD2B}"/>
              </a:ext>
            </a:extLst>
          </p:cNvPr>
          <p:cNvSpPr/>
          <p:nvPr/>
        </p:nvSpPr>
        <p:spPr>
          <a:xfrm>
            <a:off x="6236875" y="4807020"/>
            <a:ext cx="4544020" cy="707886"/>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b="1" dirty="0"/>
              <a:t>Altos costos y tiempos prolongados de certificación.</a:t>
            </a:r>
          </a:p>
        </p:txBody>
      </p:sp>
      <p:sp>
        <p:nvSpPr>
          <p:cNvPr id="26" name="Rectángulo 25">
            <a:extLst>
              <a:ext uri="{FF2B5EF4-FFF2-40B4-BE49-F238E27FC236}">
                <a16:creationId xmlns:a16="http://schemas.microsoft.com/office/drawing/2014/main" id="{9C0F65E0-FB1F-4EB7-A9BD-BBE3F646DB9C}"/>
              </a:ext>
            </a:extLst>
          </p:cNvPr>
          <p:cNvSpPr/>
          <p:nvPr/>
        </p:nvSpPr>
        <p:spPr>
          <a:xfrm>
            <a:off x="5718199" y="5655601"/>
            <a:ext cx="5581962" cy="1015663"/>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b="1" dirty="0">
                <a:solidFill>
                  <a:schemeClr val="lt1"/>
                </a:solidFill>
              </a:rPr>
              <a:t>IEC 60076-5 de 2006 Método de validación teórica para verificar la aptitud al cortocircuito del transformador.</a:t>
            </a:r>
          </a:p>
        </p:txBody>
      </p:sp>
      <p:pic>
        <p:nvPicPr>
          <p:cNvPr id="3" name="Imagen 2">
            <a:extLst>
              <a:ext uri="{FF2B5EF4-FFF2-40B4-BE49-F238E27FC236}">
                <a16:creationId xmlns:a16="http://schemas.microsoft.com/office/drawing/2014/main" id="{C8A9E128-0A26-4FF8-8C9C-B2D4BBB2837E}"/>
              </a:ext>
            </a:extLst>
          </p:cNvPr>
          <p:cNvPicPr>
            <a:picLocks noChangeAspect="1"/>
          </p:cNvPicPr>
          <p:nvPr/>
        </p:nvPicPr>
        <p:blipFill>
          <a:blip r:embed="rId5"/>
          <a:stretch>
            <a:fillRect/>
          </a:stretch>
        </p:blipFill>
        <p:spPr>
          <a:xfrm>
            <a:off x="1244361" y="4525093"/>
            <a:ext cx="1757975" cy="1440000"/>
          </a:xfrm>
          <a:prstGeom prst="rect">
            <a:avLst/>
          </a:prstGeom>
        </p:spPr>
      </p:pic>
      <p:cxnSp>
        <p:nvCxnSpPr>
          <p:cNvPr id="5" name="Conector recto de flecha 4">
            <a:extLst>
              <a:ext uri="{FF2B5EF4-FFF2-40B4-BE49-F238E27FC236}">
                <a16:creationId xmlns:a16="http://schemas.microsoft.com/office/drawing/2014/main" id="{DECD8EDA-F9E8-4E74-9093-9E2FB70EC83D}"/>
              </a:ext>
            </a:extLst>
          </p:cNvPr>
          <p:cNvCxnSpPr>
            <a:cxnSpLocks/>
            <a:endCxn id="3" idx="3"/>
          </p:cNvCxnSpPr>
          <p:nvPr/>
        </p:nvCxnSpPr>
        <p:spPr>
          <a:xfrm flipH="1">
            <a:off x="3002336" y="3000897"/>
            <a:ext cx="2952790" cy="2244196"/>
          </a:xfrm>
          <a:prstGeom prst="straightConnector1">
            <a:avLst/>
          </a:prstGeom>
          <a:ln>
            <a:solidFill>
              <a:srgbClr val="0097CC"/>
            </a:solidFill>
            <a:tailEnd type="triangle"/>
          </a:ln>
        </p:spPr>
        <p:style>
          <a:lnRef idx="1">
            <a:schemeClr val="accent1"/>
          </a:lnRef>
          <a:fillRef idx="0">
            <a:schemeClr val="accent1"/>
          </a:fillRef>
          <a:effectRef idx="0">
            <a:schemeClr val="accent1"/>
          </a:effectRef>
          <a:fontRef idx="minor">
            <a:schemeClr val="tx1"/>
          </a:fontRef>
        </p:style>
      </p:cxnSp>
      <p:sp>
        <p:nvSpPr>
          <p:cNvPr id="23" name="Rectángulo 22">
            <a:extLst>
              <a:ext uri="{FF2B5EF4-FFF2-40B4-BE49-F238E27FC236}">
                <a16:creationId xmlns:a16="http://schemas.microsoft.com/office/drawing/2014/main" id="{7B9893DF-3F4D-43F2-AEAC-AA39A3930D3F}"/>
              </a:ext>
            </a:extLst>
          </p:cNvPr>
          <p:cNvSpPr/>
          <p:nvPr/>
        </p:nvSpPr>
        <p:spPr>
          <a:xfrm>
            <a:off x="1091181" y="5975776"/>
            <a:ext cx="2223529" cy="461665"/>
          </a:xfrm>
          <a:prstGeom prst="rect">
            <a:avLst/>
          </a:prstGeom>
        </p:spPr>
        <p:txBody>
          <a:bodyPr wrap="square">
            <a:spAutoFit/>
          </a:bodyPr>
          <a:lstStyle/>
          <a:p>
            <a:pPr algn="ctr"/>
            <a:r>
              <a:rPr lang="es-CO" sz="1200" dirty="0">
                <a:latin typeface="+mj-lt"/>
                <a:cs typeface="Arial" panose="020B0604020202020204" pitchFamily="34" charset="0"/>
              </a:rPr>
              <a:t>Laboratorio Universidad del Valle 500kVA 13,2kV</a:t>
            </a:r>
          </a:p>
        </p:txBody>
      </p:sp>
    </p:spTree>
    <p:extLst>
      <p:ext uri="{BB962C8B-B14F-4D97-AF65-F5344CB8AC3E}">
        <p14:creationId xmlns:p14="http://schemas.microsoft.com/office/powerpoint/2010/main" val="3189535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1"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childTnLst>
                                </p:cTn>
                              </p:par>
                              <p:par>
                                <p:cTn id="24" presetID="42"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ppt_x"/>
                                          </p:val>
                                        </p:tav>
                                        <p:tav tm="100000">
                                          <p:val>
                                            <p:strVal val="#ppt_x"/>
                                          </p:val>
                                        </p:tav>
                                      </p:tavLst>
                                    </p:anim>
                                    <p:anim calcmode="lin" valueType="num">
                                      <p:cBhvr additive="base">
                                        <p:cTn id="34" dur="500" fill="hold"/>
                                        <p:tgtEl>
                                          <p:spTgt spid="2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4" grpId="0" animBg="1"/>
      <p:bldP spid="26" grpId="0" animBg="1"/>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riángulo rectángulo 14">
            <a:extLst>
              <a:ext uri="{FF2B5EF4-FFF2-40B4-BE49-F238E27FC236}">
                <a16:creationId xmlns:a16="http://schemas.microsoft.com/office/drawing/2014/main" id="{C5E36E99-5A64-43DE-873F-95F13832E242}"/>
              </a:ext>
            </a:extLst>
          </p:cNvPr>
          <p:cNvSpPr/>
          <p:nvPr/>
        </p:nvSpPr>
        <p:spPr>
          <a:xfrm>
            <a:off x="0" y="5926474"/>
            <a:ext cx="5448300" cy="937260"/>
          </a:xfrm>
          <a:prstGeom prst="rtTriangle">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6" name="Triángulo rectángulo 15">
            <a:extLst>
              <a:ext uri="{FF2B5EF4-FFF2-40B4-BE49-F238E27FC236}">
                <a16:creationId xmlns:a16="http://schemas.microsoft.com/office/drawing/2014/main" id="{522EE22E-4513-45F3-97DB-BBC9B15645F3}"/>
              </a:ext>
            </a:extLst>
          </p:cNvPr>
          <p:cNvSpPr/>
          <p:nvPr/>
        </p:nvSpPr>
        <p:spPr>
          <a:xfrm>
            <a:off x="0" y="6353194"/>
            <a:ext cx="4693920" cy="510540"/>
          </a:xfrm>
          <a:prstGeom prst="rtTriangle">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9" name="Rectángulo 18">
            <a:extLst>
              <a:ext uri="{FF2B5EF4-FFF2-40B4-BE49-F238E27FC236}">
                <a16:creationId xmlns:a16="http://schemas.microsoft.com/office/drawing/2014/main" id="{FE66FDC7-85B0-48C0-8519-E07FC4813EBF}"/>
              </a:ext>
            </a:extLst>
          </p:cNvPr>
          <p:cNvSpPr/>
          <p:nvPr/>
        </p:nvSpPr>
        <p:spPr>
          <a:xfrm>
            <a:off x="0" y="-4512"/>
            <a:ext cx="9743607" cy="972196"/>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pic>
        <p:nvPicPr>
          <p:cNvPr id="18" name="Imagen 17">
            <a:extLst>
              <a:ext uri="{FF2B5EF4-FFF2-40B4-BE49-F238E27FC236}">
                <a16:creationId xmlns:a16="http://schemas.microsoft.com/office/drawing/2014/main" id="{11AC0250-49F1-4BF6-81DB-0EA52AA388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2240" y="191777"/>
            <a:ext cx="1905000" cy="609600"/>
          </a:xfrm>
          <a:prstGeom prst="rect">
            <a:avLst/>
          </a:prstGeom>
        </p:spPr>
      </p:pic>
      <p:sp>
        <p:nvSpPr>
          <p:cNvPr id="20" name="Rectángulo 19">
            <a:extLst>
              <a:ext uri="{FF2B5EF4-FFF2-40B4-BE49-F238E27FC236}">
                <a16:creationId xmlns:a16="http://schemas.microsoft.com/office/drawing/2014/main" id="{4D70EE06-2F2C-4ACB-A2F0-6C9B05723E11}"/>
              </a:ext>
            </a:extLst>
          </p:cNvPr>
          <p:cNvSpPr/>
          <p:nvPr/>
        </p:nvSpPr>
        <p:spPr>
          <a:xfrm rot="16200000">
            <a:off x="-411146"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2" name="Título 1">
            <a:extLst>
              <a:ext uri="{FF2B5EF4-FFF2-40B4-BE49-F238E27FC236}">
                <a16:creationId xmlns:a16="http://schemas.microsoft.com/office/drawing/2014/main" id="{733497C1-E58B-45C0-8E78-10EE350EA9E2}"/>
              </a:ext>
            </a:extLst>
          </p:cNvPr>
          <p:cNvSpPr>
            <a:spLocks noGrp="1"/>
          </p:cNvSpPr>
          <p:nvPr>
            <p:ph type="title"/>
          </p:nvPr>
        </p:nvSpPr>
        <p:spPr>
          <a:xfrm>
            <a:off x="149903" y="0"/>
            <a:ext cx="9593705" cy="967685"/>
          </a:xfrm>
        </p:spPr>
        <p:txBody>
          <a:bodyPr>
            <a:normAutofit/>
          </a:bodyPr>
          <a:lstStyle/>
          <a:p>
            <a:r>
              <a:rPr lang="es-CO" sz="4000" b="1" dirty="0">
                <a:solidFill>
                  <a:schemeClr val="bg1"/>
                </a:solidFill>
              </a:rPr>
              <a:t>Método de validación teórica</a:t>
            </a:r>
          </a:p>
        </p:txBody>
      </p:sp>
      <p:sp>
        <p:nvSpPr>
          <p:cNvPr id="21" name="Rectángulo 20">
            <a:extLst>
              <a:ext uri="{FF2B5EF4-FFF2-40B4-BE49-F238E27FC236}">
                <a16:creationId xmlns:a16="http://schemas.microsoft.com/office/drawing/2014/main" id="{7B5FEB03-4F23-4FE4-81B1-4850AA2BBD97}"/>
              </a:ext>
            </a:extLst>
          </p:cNvPr>
          <p:cNvSpPr/>
          <p:nvPr/>
        </p:nvSpPr>
        <p:spPr>
          <a:xfrm rot="16200000">
            <a:off x="11643454"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8" name="Marcador de número de diapositiva 7">
            <a:extLst>
              <a:ext uri="{FF2B5EF4-FFF2-40B4-BE49-F238E27FC236}">
                <a16:creationId xmlns:a16="http://schemas.microsoft.com/office/drawing/2014/main" id="{46EEFF9F-CB92-4278-AC68-B0639827ABAD}"/>
              </a:ext>
            </a:extLst>
          </p:cNvPr>
          <p:cNvSpPr>
            <a:spLocks noGrp="1"/>
          </p:cNvSpPr>
          <p:nvPr>
            <p:ph type="sldNum" sz="quarter" idx="12"/>
          </p:nvPr>
        </p:nvSpPr>
        <p:spPr/>
        <p:txBody>
          <a:bodyPr/>
          <a:lstStyle/>
          <a:p>
            <a:fld id="{6DE5E92C-5CFB-406A-A57A-A644CB709BAF}" type="slidenum">
              <a:rPr lang="es-CO" smtClean="0"/>
              <a:t>7</a:t>
            </a:fld>
            <a:endParaRPr lang="es-CO" dirty="0"/>
          </a:p>
        </p:txBody>
      </p:sp>
      <p:sp>
        <p:nvSpPr>
          <p:cNvPr id="14" name="Rectángulo 13">
            <a:extLst>
              <a:ext uri="{FF2B5EF4-FFF2-40B4-BE49-F238E27FC236}">
                <a16:creationId xmlns:a16="http://schemas.microsoft.com/office/drawing/2014/main" id="{A92BF188-F90F-419C-90E5-73A5A48F3BB1}"/>
              </a:ext>
            </a:extLst>
          </p:cNvPr>
          <p:cNvSpPr/>
          <p:nvPr/>
        </p:nvSpPr>
        <p:spPr>
          <a:xfrm>
            <a:off x="83384" y="1227345"/>
            <a:ext cx="7103464" cy="1938992"/>
          </a:xfrm>
          <a:prstGeom prst="rect">
            <a:avLst/>
          </a:prstGeom>
        </p:spPr>
        <p:txBody>
          <a:bodyPr wrap="square">
            <a:spAutoFit/>
          </a:bodyPr>
          <a:lstStyle/>
          <a:p>
            <a:pPr algn="just"/>
            <a:r>
              <a:rPr lang="es-CO" sz="2000" dirty="0">
                <a:latin typeface="+mj-lt"/>
                <a:cs typeface="Arial" panose="020B0604020202020204" pitchFamily="34" charset="0"/>
              </a:rPr>
              <a:t>Calculo de fuerzas de cortocircuito.</a:t>
            </a:r>
          </a:p>
          <a:p>
            <a:pPr algn="just"/>
            <a:endParaRPr lang="es-CO" sz="2000" dirty="0">
              <a:latin typeface="+mj-lt"/>
              <a:cs typeface="Arial" panose="020B0604020202020204" pitchFamily="34" charset="0"/>
            </a:endParaRPr>
          </a:p>
          <a:p>
            <a:pPr algn="just"/>
            <a:r>
              <a:rPr lang="es-CO" sz="2000" dirty="0">
                <a:latin typeface="+mj-lt"/>
                <a:cs typeface="Arial" panose="020B0604020202020204" pitchFamily="34" charset="0"/>
              </a:rPr>
              <a:t>Métodos analíticos (Roth y Rabins)</a:t>
            </a:r>
          </a:p>
          <a:p>
            <a:pPr algn="just"/>
            <a:r>
              <a:rPr lang="es-CO" sz="2000" dirty="0">
                <a:latin typeface="+mj-lt"/>
                <a:cs typeface="Arial" panose="020B0604020202020204" pitchFamily="34" charset="0"/>
              </a:rPr>
              <a:t>Método de elementos Finitos</a:t>
            </a:r>
          </a:p>
          <a:p>
            <a:pPr algn="just"/>
            <a:r>
              <a:rPr lang="es-CO" sz="2000" dirty="0">
                <a:latin typeface="+mj-lt"/>
                <a:cs typeface="Arial" panose="020B0604020202020204" pitchFamily="34" charset="0"/>
              </a:rPr>
              <a:t>Fórmulas aproximadas (conductores convencionales)</a:t>
            </a:r>
          </a:p>
          <a:p>
            <a:pPr algn="just"/>
            <a:r>
              <a:rPr lang="es-CO" sz="2000" dirty="0">
                <a:latin typeface="+mj-lt"/>
                <a:cs typeface="Arial" panose="020B0604020202020204" pitchFamily="34" charset="0"/>
              </a:rPr>
              <a:t>Métodos analíticos conductores en flejes</a:t>
            </a:r>
          </a:p>
        </p:txBody>
      </p:sp>
      <p:sp>
        <p:nvSpPr>
          <p:cNvPr id="5" name="Forma libre: forma 4">
            <a:extLst>
              <a:ext uri="{FF2B5EF4-FFF2-40B4-BE49-F238E27FC236}">
                <a16:creationId xmlns:a16="http://schemas.microsoft.com/office/drawing/2014/main" id="{90813183-808B-4CB1-8307-DE9A37ACC5D8}"/>
              </a:ext>
            </a:extLst>
          </p:cNvPr>
          <p:cNvSpPr/>
          <p:nvPr/>
        </p:nvSpPr>
        <p:spPr>
          <a:xfrm>
            <a:off x="7120329" y="1061045"/>
            <a:ext cx="4227226" cy="1369682"/>
          </a:xfrm>
          <a:custGeom>
            <a:avLst/>
            <a:gdLst>
              <a:gd name="connsiteX0" fmla="*/ 0 w 4227226"/>
              <a:gd name="connsiteY0" fmla="*/ 136968 h 1369682"/>
              <a:gd name="connsiteX1" fmla="*/ 136968 w 4227226"/>
              <a:gd name="connsiteY1" fmla="*/ 0 h 1369682"/>
              <a:gd name="connsiteX2" fmla="*/ 4090258 w 4227226"/>
              <a:gd name="connsiteY2" fmla="*/ 0 h 1369682"/>
              <a:gd name="connsiteX3" fmla="*/ 4227226 w 4227226"/>
              <a:gd name="connsiteY3" fmla="*/ 136968 h 1369682"/>
              <a:gd name="connsiteX4" fmla="*/ 4227226 w 4227226"/>
              <a:gd name="connsiteY4" fmla="*/ 1232714 h 1369682"/>
              <a:gd name="connsiteX5" fmla="*/ 4090258 w 4227226"/>
              <a:gd name="connsiteY5" fmla="*/ 1369682 h 1369682"/>
              <a:gd name="connsiteX6" fmla="*/ 136968 w 4227226"/>
              <a:gd name="connsiteY6" fmla="*/ 1369682 h 1369682"/>
              <a:gd name="connsiteX7" fmla="*/ 0 w 4227226"/>
              <a:gd name="connsiteY7" fmla="*/ 1232714 h 1369682"/>
              <a:gd name="connsiteX8" fmla="*/ 0 w 4227226"/>
              <a:gd name="connsiteY8" fmla="*/ 136968 h 136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7226" h="1369682">
                <a:moveTo>
                  <a:pt x="0" y="136968"/>
                </a:moveTo>
                <a:cubicBezTo>
                  <a:pt x="0" y="61323"/>
                  <a:pt x="61323" y="0"/>
                  <a:pt x="136968" y="0"/>
                </a:cubicBezTo>
                <a:lnTo>
                  <a:pt x="4090258" y="0"/>
                </a:lnTo>
                <a:cubicBezTo>
                  <a:pt x="4165903" y="0"/>
                  <a:pt x="4227226" y="61323"/>
                  <a:pt x="4227226" y="136968"/>
                </a:cubicBezTo>
                <a:lnTo>
                  <a:pt x="4227226" y="1232714"/>
                </a:lnTo>
                <a:cubicBezTo>
                  <a:pt x="4227226" y="1308359"/>
                  <a:pt x="4165903" y="1369682"/>
                  <a:pt x="4090258" y="1369682"/>
                </a:cubicBezTo>
                <a:lnTo>
                  <a:pt x="136968" y="1369682"/>
                </a:lnTo>
                <a:cubicBezTo>
                  <a:pt x="61323" y="1369682"/>
                  <a:pt x="0" y="1308359"/>
                  <a:pt x="0" y="1232714"/>
                </a:cubicBezTo>
                <a:lnTo>
                  <a:pt x="0" y="136968"/>
                </a:lnTo>
                <a:close/>
              </a:path>
            </a:pathLst>
          </a:custGeom>
        </p:spPr>
        <p:style>
          <a:lnRef idx="2">
            <a:schemeClr val="lt1">
              <a:hueOff val="0"/>
              <a:satOff val="0"/>
              <a:lumOff val="0"/>
              <a:alphaOff val="0"/>
            </a:schemeClr>
          </a:lnRef>
          <a:fillRef idx="1">
            <a:schemeClr val="accent5">
              <a:alpha val="90000"/>
              <a:hueOff val="0"/>
              <a:satOff val="0"/>
              <a:lumOff val="0"/>
              <a:alphaOff val="0"/>
            </a:schemeClr>
          </a:fillRef>
          <a:effectRef idx="0">
            <a:schemeClr val="accent5">
              <a:alpha val="90000"/>
              <a:hueOff val="0"/>
              <a:satOff val="0"/>
              <a:lumOff val="0"/>
              <a:alphaOff val="0"/>
            </a:schemeClr>
          </a:effectRef>
          <a:fontRef idx="minor">
            <a:schemeClr val="lt1"/>
          </a:fontRef>
        </p:style>
        <p:txBody>
          <a:bodyPr spcFirstLastPara="0" vert="horz" wrap="square" lIns="93457" tIns="93457" rIns="93457" bIns="93457"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mn-lt"/>
                <a:cs typeface="Arial" panose="020B0604020202020204" pitchFamily="34" charset="0"/>
              </a:rPr>
              <a:t>Información de diseño</a:t>
            </a:r>
          </a:p>
          <a:p>
            <a:pPr marL="114300" lvl="1" indent="-114300" algn="just" defTabSz="622300">
              <a:lnSpc>
                <a:spcPct val="90000"/>
              </a:lnSpc>
              <a:spcBef>
                <a:spcPct val="0"/>
              </a:spcBef>
              <a:spcAft>
                <a:spcPct val="15000"/>
              </a:spcAft>
              <a:buChar char="•"/>
            </a:pPr>
            <a:r>
              <a:rPr lang="es-ES" sz="1400" kern="1200" dirty="0">
                <a:latin typeface="+mn-lt"/>
                <a:cs typeface="Arial" panose="020B0604020202020204" pitchFamily="34" charset="0"/>
              </a:rPr>
              <a:t>Cálculo de corrientes de cortocircuito</a:t>
            </a:r>
          </a:p>
          <a:p>
            <a:pPr marL="114300" lvl="1" indent="-114300" algn="just" defTabSz="622300">
              <a:lnSpc>
                <a:spcPct val="90000"/>
              </a:lnSpc>
              <a:spcBef>
                <a:spcPct val="0"/>
              </a:spcBef>
              <a:spcAft>
                <a:spcPct val="15000"/>
              </a:spcAft>
              <a:buChar char="•"/>
            </a:pPr>
            <a:r>
              <a:rPr lang="es-ES" sz="1400" kern="1200" dirty="0">
                <a:latin typeface="+mn-lt"/>
                <a:cs typeface="Arial" panose="020B0604020202020204" pitchFamily="34" charset="0"/>
              </a:rPr>
              <a:t>Cálculo de fuerzas axiales y radiales</a:t>
            </a:r>
          </a:p>
          <a:p>
            <a:pPr marL="114300" lvl="1" indent="-114300" algn="just" defTabSz="622300">
              <a:lnSpc>
                <a:spcPct val="90000"/>
              </a:lnSpc>
              <a:spcBef>
                <a:spcPct val="0"/>
              </a:spcBef>
              <a:spcAft>
                <a:spcPct val="15000"/>
              </a:spcAft>
              <a:buChar char="•"/>
            </a:pPr>
            <a:r>
              <a:rPr lang="es-ES" sz="1400" kern="1200" dirty="0">
                <a:latin typeface="+mn-lt"/>
                <a:cs typeface="Arial" panose="020B0604020202020204" pitchFamily="34" charset="0"/>
              </a:rPr>
              <a:t>Cálculo de esfuerzos mecánicos en conductores y estructuras de sujeción</a:t>
            </a:r>
          </a:p>
        </p:txBody>
      </p:sp>
      <p:sp>
        <p:nvSpPr>
          <p:cNvPr id="7" name="Forma libre: forma 6">
            <a:extLst>
              <a:ext uri="{FF2B5EF4-FFF2-40B4-BE49-F238E27FC236}">
                <a16:creationId xmlns:a16="http://schemas.microsoft.com/office/drawing/2014/main" id="{AC618118-5C5A-438B-B67D-3DB7A0F4A206}"/>
              </a:ext>
            </a:extLst>
          </p:cNvPr>
          <p:cNvSpPr/>
          <p:nvPr/>
        </p:nvSpPr>
        <p:spPr>
          <a:xfrm>
            <a:off x="8959441" y="2534435"/>
            <a:ext cx="549001" cy="387475"/>
          </a:xfrm>
          <a:custGeom>
            <a:avLst/>
            <a:gdLst>
              <a:gd name="connsiteX0" fmla="*/ 0 w 387475"/>
              <a:gd name="connsiteY0" fmla="*/ 109800 h 549001"/>
              <a:gd name="connsiteX1" fmla="*/ 193738 w 387475"/>
              <a:gd name="connsiteY1" fmla="*/ 109800 h 549001"/>
              <a:gd name="connsiteX2" fmla="*/ 193738 w 387475"/>
              <a:gd name="connsiteY2" fmla="*/ 0 h 549001"/>
              <a:gd name="connsiteX3" fmla="*/ 387475 w 387475"/>
              <a:gd name="connsiteY3" fmla="*/ 274501 h 549001"/>
              <a:gd name="connsiteX4" fmla="*/ 193738 w 387475"/>
              <a:gd name="connsiteY4" fmla="*/ 549001 h 549001"/>
              <a:gd name="connsiteX5" fmla="*/ 193738 w 387475"/>
              <a:gd name="connsiteY5" fmla="*/ 439201 h 549001"/>
              <a:gd name="connsiteX6" fmla="*/ 0 w 387475"/>
              <a:gd name="connsiteY6" fmla="*/ 439201 h 549001"/>
              <a:gd name="connsiteX7" fmla="*/ 0 w 387475"/>
              <a:gd name="connsiteY7" fmla="*/ 109800 h 549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7475" h="549001">
                <a:moveTo>
                  <a:pt x="309980" y="1"/>
                </a:moveTo>
                <a:lnTo>
                  <a:pt x="309980" y="274501"/>
                </a:lnTo>
                <a:lnTo>
                  <a:pt x="387475" y="274501"/>
                </a:lnTo>
                <a:lnTo>
                  <a:pt x="193737" y="549000"/>
                </a:lnTo>
                <a:lnTo>
                  <a:pt x="0" y="274501"/>
                </a:lnTo>
                <a:lnTo>
                  <a:pt x="77495" y="274501"/>
                </a:lnTo>
                <a:lnTo>
                  <a:pt x="77495" y="1"/>
                </a:lnTo>
                <a:lnTo>
                  <a:pt x="309980" y="1"/>
                </a:lnTo>
                <a:close/>
              </a:path>
            </a:pathLst>
          </a:custGeom>
        </p:spPr>
        <p:style>
          <a:lnRef idx="0">
            <a:schemeClr val="accent5">
              <a:shade val="90000"/>
              <a:hueOff val="0"/>
              <a:satOff val="0"/>
              <a:lumOff val="0"/>
              <a:alphaOff val="0"/>
            </a:schemeClr>
          </a:lnRef>
          <a:fillRef idx="1">
            <a:schemeClr val="accent5">
              <a:shade val="90000"/>
              <a:hueOff val="0"/>
              <a:satOff val="0"/>
              <a:lumOff val="0"/>
              <a:alphaOff val="0"/>
            </a:schemeClr>
          </a:fillRef>
          <a:effectRef idx="0">
            <a:schemeClr val="accent5">
              <a:shade val="90000"/>
              <a:hueOff val="0"/>
              <a:satOff val="0"/>
              <a:lumOff val="0"/>
              <a:alphaOff val="0"/>
            </a:schemeClr>
          </a:effectRef>
          <a:fontRef idx="minor">
            <a:schemeClr val="lt1"/>
          </a:fontRef>
        </p:style>
        <p:txBody>
          <a:bodyPr spcFirstLastPara="0" vert="horz" wrap="square" lIns="109800" tIns="0" rIns="109800" bIns="116242" numCol="1" spcCol="1270" anchor="ctr" anchorCtr="0">
            <a:noAutofit/>
          </a:bodyPr>
          <a:lstStyle/>
          <a:p>
            <a:pPr marL="0" lvl="0" indent="0" algn="just" defTabSz="622300">
              <a:lnSpc>
                <a:spcPct val="90000"/>
              </a:lnSpc>
              <a:spcBef>
                <a:spcPct val="0"/>
              </a:spcBef>
              <a:spcAft>
                <a:spcPct val="35000"/>
              </a:spcAft>
              <a:buNone/>
            </a:pPr>
            <a:endParaRPr lang="es-ES" sz="1400" kern="1200" dirty="0">
              <a:latin typeface="+mn-lt"/>
              <a:cs typeface="Arial" panose="020B0604020202020204" pitchFamily="34" charset="0"/>
            </a:endParaRPr>
          </a:p>
        </p:txBody>
      </p:sp>
      <p:sp>
        <p:nvSpPr>
          <p:cNvPr id="9" name="Forma libre: forma 8">
            <a:extLst>
              <a:ext uri="{FF2B5EF4-FFF2-40B4-BE49-F238E27FC236}">
                <a16:creationId xmlns:a16="http://schemas.microsoft.com/office/drawing/2014/main" id="{E9C4F38C-C808-44F3-8A94-A09612DF6F72}"/>
              </a:ext>
            </a:extLst>
          </p:cNvPr>
          <p:cNvSpPr/>
          <p:nvPr/>
        </p:nvSpPr>
        <p:spPr>
          <a:xfrm>
            <a:off x="7120329" y="3025619"/>
            <a:ext cx="4227226" cy="1637920"/>
          </a:xfrm>
          <a:custGeom>
            <a:avLst/>
            <a:gdLst>
              <a:gd name="connsiteX0" fmla="*/ 0 w 4227226"/>
              <a:gd name="connsiteY0" fmla="*/ 163792 h 1637920"/>
              <a:gd name="connsiteX1" fmla="*/ 163792 w 4227226"/>
              <a:gd name="connsiteY1" fmla="*/ 0 h 1637920"/>
              <a:gd name="connsiteX2" fmla="*/ 4063434 w 4227226"/>
              <a:gd name="connsiteY2" fmla="*/ 0 h 1637920"/>
              <a:gd name="connsiteX3" fmla="*/ 4227226 w 4227226"/>
              <a:gd name="connsiteY3" fmla="*/ 163792 h 1637920"/>
              <a:gd name="connsiteX4" fmla="*/ 4227226 w 4227226"/>
              <a:gd name="connsiteY4" fmla="*/ 1474128 h 1637920"/>
              <a:gd name="connsiteX5" fmla="*/ 4063434 w 4227226"/>
              <a:gd name="connsiteY5" fmla="*/ 1637920 h 1637920"/>
              <a:gd name="connsiteX6" fmla="*/ 163792 w 4227226"/>
              <a:gd name="connsiteY6" fmla="*/ 1637920 h 1637920"/>
              <a:gd name="connsiteX7" fmla="*/ 0 w 4227226"/>
              <a:gd name="connsiteY7" fmla="*/ 1474128 h 1637920"/>
              <a:gd name="connsiteX8" fmla="*/ 0 w 4227226"/>
              <a:gd name="connsiteY8" fmla="*/ 163792 h 1637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7226" h="1637920">
                <a:moveTo>
                  <a:pt x="0" y="163792"/>
                </a:moveTo>
                <a:cubicBezTo>
                  <a:pt x="0" y="73332"/>
                  <a:pt x="73332" y="0"/>
                  <a:pt x="163792" y="0"/>
                </a:cubicBezTo>
                <a:lnTo>
                  <a:pt x="4063434" y="0"/>
                </a:lnTo>
                <a:cubicBezTo>
                  <a:pt x="4153894" y="0"/>
                  <a:pt x="4227226" y="73332"/>
                  <a:pt x="4227226" y="163792"/>
                </a:cubicBezTo>
                <a:lnTo>
                  <a:pt x="4227226" y="1474128"/>
                </a:lnTo>
                <a:cubicBezTo>
                  <a:pt x="4227226" y="1564588"/>
                  <a:pt x="4153894" y="1637920"/>
                  <a:pt x="4063434" y="1637920"/>
                </a:cubicBezTo>
                <a:lnTo>
                  <a:pt x="163792" y="1637920"/>
                </a:lnTo>
                <a:cubicBezTo>
                  <a:pt x="73332" y="1637920"/>
                  <a:pt x="0" y="1564588"/>
                  <a:pt x="0" y="1474128"/>
                </a:cubicBezTo>
                <a:lnTo>
                  <a:pt x="0" y="163792"/>
                </a:lnTo>
                <a:close/>
              </a:path>
            </a:pathLst>
          </a:custGeom>
        </p:spPr>
        <p:style>
          <a:lnRef idx="2">
            <a:schemeClr val="lt1">
              <a:hueOff val="0"/>
              <a:satOff val="0"/>
              <a:lumOff val="0"/>
              <a:alphaOff val="0"/>
            </a:schemeClr>
          </a:lnRef>
          <a:fillRef idx="1">
            <a:schemeClr val="accent5">
              <a:alpha val="90000"/>
              <a:hueOff val="0"/>
              <a:satOff val="0"/>
              <a:lumOff val="0"/>
              <a:alphaOff val="-20000"/>
            </a:schemeClr>
          </a:fillRef>
          <a:effectRef idx="0">
            <a:schemeClr val="accent5">
              <a:alpha val="90000"/>
              <a:hueOff val="0"/>
              <a:satOff val="0"/>
              <a:lumOff val="0"/>
              <a:alphaOff val="-20000"/>
            </a:schemeClr>
          </a:effectRef>
          <a:fontRef idx="minor">
            <a:schemeClr val="lt1"/>
          </a:fontRef>
        </p:style>
        <p:txBody>
          <a:bodyPr spcFirstLastPara="0" vert="horz" wrap="square" lIns="101313" tIns="101313" rIns="101313" bIns="101313"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mn-lt"/>
                <a:cs typeface="Arial" panose="020B0604020202020204" pitchFamily="34" charset="0"/>
              </a:rPr>
              <a:t>Comparación de valores</a:t>
            </a:r>
          </a:p>
          <a:p>
            <a:pPr marL="114300" lvl="1" indent="-114300" algn="just" defTabSz="622300">
              <a:lnSpc>
                <a:spcPct val="90000"/>
              </a:lnSpc>
              <a:spcBef>
                <a:spcPct val="0"/>
              </a:spcBef>
              <a:spcAft>
                <a:spcPct val="15000"/>
              </a:spcAft>
              <a:buChar char="•"/>
            </a:pPr>
            <a:r>
              <a:rPr lang="es-ES" sz="1400" kern="1200" dirty="0">
                <a:latin typeface="+mn-lt"/>
                <a:cs typeface="Arial" panose="020B0604020202020204" pitchFamily="34" charset="0"/>
              </a:rPr>
              <a:t>Valores críticos de fuerzas y esfuerzos establecidos por el fabricante</a:t>
            </a:r>
          </a:p>
          <a:p>
            <a:pPr marL="114300" lvl="1" indent="-114300" algn="just" defTabSz="622300">
              <a:lnSpc>
                <a:spcPct val="90000"/>
              </a:lnSpc>
              <a:spcBef>
                <a:spcPct val="0"/>
              </a:spcBef>
              <a:spcAft>
                <a:spcPct val="15000"/>
              </a:spcAft>
              <a:buChar char="•"/>
            </a:pPr>
            <a:r>
              <a:rPr lang="es-ES" sz="1400" kern="1200" dirty="0">
                <a:latin typeface="+mn-lt"/>
                <a:cs typeface="Arial" panose="020B0604020202020204" pitchFamily="34" charset="0"/>
              </a:rPr>
              <a:t>Valores obtenidos en equipo de referencia sometido a prueba.</a:t>
            </a:r>
          </a:p>
          <a:p>
            <a:pPr marL="114300" lvl="1" indent="-114300" algn="just" defTabSz="622300">
              <a:lnSpc>
                <a:spcPct val="90000"/>
              </a:lnSpc>
              <a:spcBef>
                <a:spcPct val="0"/>
              </a:spcBef>
              <a:spcAft>
                <a:spcPct val="15000"/>
              </a:spcAft>
              <a:buChar char="•"/>
            </a:pPr>
            <a:r>
              <a:rPr lang="es-ES" sz="1400" kern="1200" dirty="0">
                <a:latin typeface="+mn-lt"/>
                <a:cs typeface="Arial" panose="020B0604020202020204" pitchFamily="34" charset="0"/>
              </a:rPr>
              <a:t>Valores permisibles recomendados por la norma</a:t>
            </a:r>
          </a:p>
        </p:txBody>
      </p:sp>
      <p:sp>
        <p:nvSpPr>
          <p:cNvPr id="10" name="Forma libre: forma 9">
            <a:extLst>
              <a:ext uri="{FF2B5EF4-FFF2-40B4-BE49-F238E27FC236}">
                <a16:creationId xmlns:a16="http://schemas.microsoft.com/office/drawing/2014/main" id="{B6498807-6F7D-4E1C-AF0E-0342EEE577E8}"/>
              </a:ext>
            </a:extLst>
          </p:cNvPr>
          <p:cNvSpPr/>
          <p:nvPr/>
        </p:nvSpPr>
        <p:spPr>
          <a:xfrm>
            <a:off x="8959440" y="4782928"/>
            <a:ext cx="549002" cy="446063"/>
          </a:xfrm>
          <a:custGeom>
            <a:avLst/>
            <a:gdLst>
              <a:gd name="connsiteX0" fmla="*/ 0 w 446062"/>
              <a:gd name="connsiteY0" fmla="*/ 109800 h 549001"/>
              <a:gd name="connsiteX1" fmla="*/ 223031 w 446062"/>
              <a:gd name="connsiteY1" fmla="*/ 109800 h 549001"/>
              <a:gd name="connsiteX2" fmla="*/ 223031 w 446062"/>
              <a:gd name="connsiteY2" fmla="*/ 0 h 549001"/>
              <a:gd name="connsiteX3" fmla="*/ 446062 w 446062"/>
              <a:gd name="connsiteY3" fmla="*/ 274501 h 549001"/>
              <a:gd name="connsiteX4" fmla="*/ 223031 w 446062"/>
              <a:gd name="connsiteY4" fmla="*/ 549001 h 549001"/>
              <a:gd name="connsiteX5" fmla="*/ 223031 w 446062"/>
              <a:gd name="connsiteY5" fmla="*/ 439201 h 549001"/>
              <a:gd name="connsiteX6" fmla="*/ 0 w 446062"/>
              <a:gd name="connsiteY6" fmla="*/ 439201 h 549001"/>
              <a:gd name="connsiteX7" fmla="*/ 0 w 446062"/>
              <a:gd name="connsiteY7" fmla="*/ 109800 h 549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6062" h="549001">
                <a:moveTo>
                  <a:pt x="356850" y="1"/>
                </a:moveTo>
                <a:lnTo>
                  <a:pt x="356850" y="274501"/>
                </a:lnTo>
                <a:lnTo>
                  <a:pt x="446062" y="274501"/>
                </a:lnTo>
                <a:lnTo>
                  <a:pt x="223031" y="549000"/>
                </a:lnTo>
                <a:lnTo>
                  <a:pt x="0" y="274501"/>
                </a:lnTo>
                <a:lnTo>
                  <a:pt x="89212" y="274501"/>
                </a:lnTo>
                <a:lnTo>
                  <a:pt x="89212" y="1"/>
                </a:lnTo>
                <a:lnTo>
                  <a:pt x="356850" y="1"/>
                </a:lnTo>
                <a:close/>
              </a:path>
            </a:pathLst>
          </a:custGeom>
        </p:spPr>
        <p:style>
          <a:lnRef idx="0">
            <a:schemeClr val="accent5">
              <a:shade val="90000"/>
              <a:hueOff val="265828"/>
              <a:satOff val="-6642"/>
              <a:lumOff val="31782"/>
              <a:alphaOff val="0"/>
            </a:schemeClr>
          </a:lnRef>
          <a:fillRef idx="1">
            <a:schemeClr val="accent5">
              <a:shade val="90000"/>
              <a:hueOff val="265828"/>
              <a:satOff val="-6642"/>
              <a:lumOff val="31782"/>
              <a:alphaOff val="0"/>
            </a:schemeClr>
          </a:fillRef>
          <a:effectRef idx="0">
            <a:schemeClr val="accent5">
              <a:shade val="90000"/>
              <a:hueOff val="265828"/>
              <a:satOff val="-6642"/>
              <a:lumOff val="31782"/>
              <a:alphaOff val="0"/>
            </a:schemeClr>
          </a:effectRef>
          <a:fontRef idx="minor">
            <a:schemeClr val="lt1"/>
          </a:fontRef>
        </p:style>
        <p:txBody>
          <a:bodyPr spcFirstLastPara="0" vert="horz" wrap="square" lIns="109801" tIns="1" rIns="109800" bIns="133819" numCol="1" spcCol="1270" anchor="ctr" anchorCtr="0">
            <a:noAutofit/>
          </a:bodyPr>
          <a:lstStyle/>
          <a:p>
            <a:pPr marL="0" lvl="0" indent="0" algn="just" defTabSz="622300">
              <a:lnSpc>
                <a:spcPct val="90000"/>
              </a:lnSpc>
              <a:spcBef>
                <a:spcPct val="0"/>
              </a:spcBef>
              <a:spcAft>
                <a:spcPct val="35000"/>
              </a:spcAft>
              <a:buNone/>
            </a:pPr>
            <a:endParaRPr lang="es-ES" sz="1400" kern="1200" dirty="0">
              <a:latin typeface="+mn-lt"/>
              <a:cs typeface="Arial" panose="020B0604020202020204" pitchFamily="34" charset="0"/>
            </a:endParaRPr>
          </a:p>
        </p:txBody>
      </p:sp>
      <p:sp>
        <p:nvSpPr>
          <p:cNvPr id="11" name="Forma libre: forma 10">
            <a:extLst>
              <a:ext uri="{FF2B5EF4-FFF2-40B4-BE49-F238E27FC236}">
                <a16:creationId xmlns:a16="http://schemas.microsoft.com/office/drawing/2014/main" id="{2BC9C611-E5E3-4B15-B707-7ABF127F814F}"/>
              </a:ext>
            </a:extLst>
          </p:cNvPr>
          <p:cNvSpPr/>
          <p:nvPr/>
        </p:nvSpPr>
        <p:spPr>
          <a:xfrm>
            <a:off x="7120329" y="5348380"/>
            <a:ext cx="4227226" cy="1369682"/>
          </a:xfrm>
          <a:custGeom>
            <a:avLst/>
            <a:gdLst>
              <a:gd name="connsiteX0" fmla="*/ 0 w 4227226"/>
              <a:gd name="connsiteY0" fmla="*/ 136968 h 1369682"/>
              <a:gd name="connsiteX1" fmla="*/ 136968 w 4227226"/>
              <a:gd name="connsiteY1" fmla="*/ 0 h 1369682"/>
              <a:gd name="connsiteX2" fmla="*/ 4090258 w 4227226"/>
              <a:gd name="connsiteY2" fmla="*/ 0 h 1369682"/>
              <a:gd name="connsiteX3" fmla="*/ 4227226 w 4227226"/>
              <a:gd name="connsiteY3" fmla="*/ 136968 h 1369682"/>
              <a:gd name="connsiteX4" fmla="*/ 4227226 w 4227226"/>
              <a:gd name="connsiteY4" fmla="*/ 1232714 h 1369682"/>
              <a:gd name="connsiteX5" fmla="*/ 4090258 w 4227226"/>
              <a:gd name="connsiteY5" fmla="*/ 1369682 h 1369682"/>
              <a:gd name="connsiteX6" fmla="*/ 136968 w 4227226"/>
              <a:gd name="connsiteY6" fmla="*/ 1369682 h 1369682"/>
              <a:gd name="connsiteX7" fmla="*/ 0 w 4227226"/>
              <a:gd name="connsiteY7" fmla="*/ 1232714 h 1369682"/>
              <a:gd name="connsiteX8" fmla="*/ 0 w 4227226"/>
              <a:gd name="connsiteY8" fmla="*/ 136968 h 136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7226" h="1369682">
                <a:moveTo>
                  <a:pt x="0" y="136968"/>
                </a:moveTo>
                <a:cubicBezTo>
                  <a:pt x="0" y="61323"/>
                  <a:pt x="61323" y="0"/>
                  <a:pt x="136968" y="0"/>
                </a:cubicBezTo>
                <a:lnTo>
                  <a:pt x="4090258" y="0"/>
                </a:lnTo>
                <a:cubicBezTo>
                  <a:pt x="4165903" y="0"/>
                  <a:pt x="4227226" y="61323"/>
                  <a:pt x="4227226" y="136968"/>
                </a:cubicBezTo>
                <a:lnTo>
                  <a:pt x="4227226" y="1232714"/>
                </a:lnTo>
                <a:cubicBezTo>
                  <a:pt x="4227226" y="1308359"/>
                  <a:pt x="4165903" y="1369682"/>
                  <a:pt x="4090258" y="1369682"/>
                </a:cubicBezTo>
                <a:lnTo>
                  <a:pt x="136968" y="1369682"/>
                </a:lnTo>
                <a:cubicBezTo>
                  <a:pt x="61323" y="1369682"/>
                  <a:pt x="0" y="1308359"/>
                  <a:pt x="0" y="1232714"/>
                </a:cubicBezTo>
                <a:lnTo>
                  <a:pt x="0" y="136968"/>
                </a:lnTo>
                <a:close/>
              </a:path>
            </a:pathLst>
          </a:custGeom>
        </p:spPr>
        <p:style>
          <a:lnRef idx="2">
            <a:schemeClr val="lt1">
              <a:hueOff val="0"/>
              <a:satOff val="0"/>
              <a:lumOff val="0"/>
              <a:alphaOff val="0"/>
            </a:schemeClr>
          </a:lnRef>
          <a:fillRef idx="1">
            <a:schemeClr val="accent5">
              <a:alpha val="90000"/>
              <a:hueOff val="0"/>
              <a:satOff val="0"/>
              <a:lumOff val="0"/>
              <a:alphaOff val="-40000"/>
            </a:schemeClr>
          </a:fillRef>
          <a:effectRef idx="0">
            <a:schemeClr val="accent5">
              <a:alpha val="90000"/>
              <a:hueOff val="0"/>
              <a:satOff val="0"/>
              <a:lumOff val="0"/>
              <a:alphaOff val="-40000"/>
            </a:schemeClr>
          </a:effectRef>
          <a:fontRef idx="minor">
            <a:schemeClr val="lt1"/>
          </a:fontRef>
        </p:style>
        <p:txBody>
          <a:bodyPr spcFirstLastPara="0" vert="horz" wrap="square" lIns="93457" tIns="93457" rIns="93457" bIns="93457"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mn-lt"/>
                <a:cs typeface="Arial" panose="020B0604020202020204" pitchFamily="34" charset="0"/>
              </a:rPr>
              <a:t>Validación del equipo</a:t>
            </a:r>
          </a:p>
          <a:p>
            <a:pPr marL="114300" lvl="1" indent="-114300" algn="just" defTabSz="622300">
              <a:lnSpc>
                <a:spcPct val="90000"/>
              </a:lnSpc>
              <a:spcBef>
                <a:spcPct val="0"/>
              </a:spcBef>
              <a:spcAft>
                <a:spcPct val="15000"/>
              </a:spcAft>
              <a:buChar char="•"/>
            </a:pPr>
            <a:r>
              <a:rPr lang="es-ES" sz="1400" kern="1200" dirty="0">
                <a:latin typeface="+mn-lt"/>
                <a:cs typeface="Arial" panose="020B0604020202020204" pitchFamily="34" charset="0"/>
              </a:rPr>
              <a:t>Si los esfuerzos son menores a 1,2 veces los obtenidos en un equipo de referencia.</a:t>
            </a:r>
          </a:p>
          <a:p>
            <a:pPr marL="114300" lvl="1" indent="-114300" algn="just" defTabSz="622300">
              <a:lnSpc>
                <a:spcPct val="90000"/>
              </a:lnSpc>
              <a:spcBef>
                <a:spcPct val="0"/>
              </a:spcBef>
              <a:spcAft>
                <a:spcPct val="15000"/>
              </a:spcAft>
              <a:buChar char="•"/>
            </a:pPr>
            <a:r>
              <a:rPr lang="es-CO" sz="1400" kern="1200" dirty="0">
                <a:latin typeface="+mn-lt"/>
                <a:cs typeface="Arial" panose="020B0604020202020204" pitchFamily="34" charset="0"/>
              </a:rPr>
              <a:t>Si ninguna de las fuerzas y esfuerzos excede los valores permisibles y 0,8 veces los valores críticos.</a:t>
            </a:r>
            <a:endParaRPr lang="es-ES" sz="1400" kern="1200" dirty="0">
              <a:latin typeface="+mn-lt"/>
              <a:cs typeface="Arial" panose="020B0604020202020204" pitchFamily="34" charset="0"/>
            </a:endParaRPr>
          </a:p>
        </p:txBody>
      </p:sp>
      <p:graphicFrame>
        <p:nvGraphicFramePr>
          <p:cNvPr id="4" name="Objeto 3">
            <a:extLst>
              <a:ext uri="{FF2B5EF4-FFF2-40B4-BE49-F238E27FC236}">
                <a16:creationId xmlns:a16="http://schemas.microsoft.com/office/drawing/2014/main" id="{D48EBAFC-7C22-4404-8855-16F1077DA5B7}"/>
              </a:ext>
            </a:extLst>
          </p:cNvPr>
          <p:cNvGraphicFramePr>
            <a:graphicFrameLocks noChangeAspect="1"/>
          </p:cNvGraphicFramePr>
          <p:nvPr>
            <p:extLst>
              <p:ext uri="{D42A27DB-BD31-4B8C-83A1-F6EECF244321}">
                <p14:modId xmlns:p14="http://schemas.microsoft.com/office/powerpoint/2010/main" val="136940407"/>
              </p:ext>
            </p:extLst>
          </p:nvPr>
        </p:nvGraphicFramePr>
        <p:xfrm>
          <a:off x="307250" y="3520271"/>
          <a:ext cx="6353382" cy="1082782"/>
        </p:xfrm>
        <a:graphic>
          <a:graphicData uri="http://schemas.openxmlformats.org/presentationml/2006/ole">
            <mc:AlternateContent xmlns:mc="http://schemas.openxmlformats.org/markup-compatibility/2006">
              <mc:Choice xmlns:v="urn:schemas-microsoft-com:vml" Requires="v">
                <p:oleObj spid="_x0000_s3107" name="Equation" r:id="rId4" imgW="4038600" imgH="673100" progId="Equation.DSMT4">
                  <p:embed/>
                </p:oleObj>
              </mc:Choice>
              <mc:Fallback>
                <p:oleObj name="Equation" r:id="rId4" imgW="4038600" imgH="673100"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250" y="3520271"/>
                        <a:ext cx="6353382" cy="1082782"/>
                      </a:xfrm>
                      <a:prstGeom prst="rect">
                        <a:avLst/>
                      </a:prstGeom>
                      <a:noFill/>
                    </p:spPr>
                  </p:pic>
                </p:oleObj>
              </mc:Fallback>
            </mc:AlternateContent>
          </a:graphicData>
        </a:graphic>
      </p:graphicFrame>
      <p:graphicFrame>
        <p:nvGraphicFramePr>
          <p:cNvPr id="6" name="Objeto 5">
            <a:extLst>
              <a:ext uri="{FF2B5EF4-FFF2-40B4-BE49-F238E27FC236}">
                <a16:creationId xmlns:a16="http://schemas.microsoft.com/office/drawing/2014/main" id="{5F159A14-8C0C-4217-82C9-CEFFF83958D6}"/>
              </a:ext>
            </a:extLst>
          </p:cNvPr>
          <p:cNvGraphicFramePr>
            <a:graphicFrameLocks noChangeAspect="1"/>
          </p:cNvGraphicFramePr>
          <p:nvPr>
            <p:extLst>
              <p:ext uri="{D42A27DB-BD31-4B8C-83A1-F6EECF244321}">
                <p14:modId xmlns:p14="http://schemas.microsoft.com/office/powerpoint/2010/main" val="2425055226"/>
              </p:ext>
            </p:extLst>
          </p:nvPr>
        </p:nvGraphicFramePr>
        <p:xfrm>
          <a:off x="340245" y="4696397"/>
          <a:ext cx="6353382" cy="1082782"/>
        </p:xfrm>
        <a:graphic>
          <a:graphicData uri="http://schemas.openxmlformats.org/presentationml/2006/ole">
            <mc:AlternateContent xmlns:mc="http://schemas.openxmlformats.org/markup-compatibility/2006">
              <mc:Choice xmlns:v="urn:schemas-microsoft-com:vml" Requires="v">
                <p:oleObj spid="_x0000_s3108" name="Equation" r:id="rId6" imgW="6172200" imgH="800100" progId="Equation.DSMT4">
                  <p:embed/>
                </p:oleObj>
              </mc:Choice>
              <mc:Fallback>
                <p:oleObj name="Equation" r:id="rId6" imgW="6172200" imgH="80010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0245" y="4696397"/>
                        <a:ext cx="6353382" cy="1082782"/>
                      </a:xfrm>
                      <a:prstGeom prst="rect">
                        <a:avLst/>
                      </a:prstGeom>
                      <a:noFill/>
                    </p:spPr>
                  </p:pic>
                </p:oleObj>
              </mc:Fallback>
            </mc:AlternateContent>
          </a:graphicData>
        </a:graphic>
      </p:graphicFrame>
    </p:spTree>
    <p:extLst>
      <p:ext uri="{BB962C8B-B14F-4D97-AF65-F5344CB8AC3E}">
        <p14:creationId xmlns:p14="http://schemas.microsoft.com/office/powerpoint/2010/main" val="2592161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riángulo rectángulo 14">
            <a:extLst>
              <a:ext uri="{FF2B5EF4-FFF2-40B4-BE49-F238E27FC236}">
                <a16:creationId xmlns:a16="http://schemas.microsoft.com/office/drawing/2014/main" id="{C5E36E99-5A64-43DE-873F-95F13832E242}"/>
              </a:ext>
            </a:extLst>
          </p:cNvPr>
          <p:cNvSpPr/>
          <p:nvPr/>
        </p:nvSpPr>
        <p:spPr>
          <a:xfrm>
            <a:off x="0" y="5926474"/>
            <a:ext cx="5448300" cy="937260"/>
          </a:xfrm>
          <a:prstGeom prst="rtTriangle">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6" name="Triángulo rectángulo 15">
            <a:extLst>
              <a:ext uri="{FF2B5EF4-FFF2-40B4-BE49-F238E27FC236}">
                <a16:creationId xmlns:a16="http://schemas.microsoft.com/office/drawing/2014/main" id="{522EE22E-4513-45F3-97DB-BBC9B15645F3}"/>
              </a:ext>
            </a:extLst>
          </p:cNvPr>
          <p:cNvSpPr/>
          <p:nvPr/>
        </p:nvSpPr>
        <p:spPr>
          <a:xfrm>
            <a:off x="0" y="6353194"/>
            <a:ext cx="4693920" cy="510540"/>
          </a:xfrm>
          <a:prstGeom prst="rtTriangle">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9" name="Rectángulo 18">
            <a:extLst>
              <a:ext uri="{FF2B5EF4-FFF2-40B4-BE49-F238E27FC236}">
                <a16:creationId xmlns:a16="http://schemas.microsoft.com/office/drawing/2014/main" id="{FE66FDC7-85B0-48C0-8519-E07FC4813EBF}"/>
              </a:ext>
            </a:extLst>
          </p:cNvPr>
          <p:cNvSpPr/>
          <p:nvPr/>
        </p:nvSpPr>
        <p:spPr>
          <a:xfrm>
            <a:off x="0" y="-4512"/>
            <a:ext cx="9743607" cy="972196"/>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pic>
        <p:nvPicPr>
          <p:cNvPr id="18" name="Imagen 17">
            <a:extLst>
              <a:ext uri="{FF2B5EF4-FFF2-40B4-BE49-F238E27FC236}">
                <a16:creationId xmlns:a16="http://schemas.microsoft.com/office/drawing/2014/main" id="{11AC0250-49F1-4BF6-81DB-0EA52AA388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2240" y="191777"/>
            <a:ext cx="1905000" cy="609600"/>
          </a:xfrm>
          <a:prstGeom prst="rect">
            <a:avLst/>
          </a:prstGeom>
        </p:spPr>
      </p:pic>
      <p:sp>
        <p:nvSpPr>
          <p:cNvPr id="20" name="Rectángulo 19">
            <a:extLst>
              <a:ext uri="{FF2B5EF4-FFF2-40B4-BE49-F238E27FC236}">
                <a16:creationId xmlns:a16="http://schemas.microsoft.com/office/drawing/2014/main" id="{4D70EE06-2F2C-4ACB-A2F0-6C9B05723E11}"/>
              </a:ext>
            </a:extLst>
          </p:cNvPr>
          <p:cNvSpPr/>
          <p:nvPr/>
        </p:nvSpPr>
        <p:spPr>
          <a:xfrm rot="16200000">
            <a:off x="-411146"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2" name="Título 1">
            <a:extLst>
              <a:ext uri="{FF2B5EF4-FFF2-40B4-BE49-F238E27FC236}">
                <a16:creationId xmlns:a16="http://schemas.microsoft.com/office/drawing/2014/main" id="{733497C1-E58B-45C0-8E78-10EE350EA9E2}"/>
              </a:ext>
            </a:extLst>
          </p:cNvPr>
          <p:cNvSpPr>
            <a:spLocks noGrp="1"/>
          </p:cNvSpPr>
          <p:nvPr>
            <p:ph type="title"/>
          </p:nvPr>
        </p:nvSpPr>
        <p:spPr>
          <a:xfrm>
            <a:off x="149903" y="0"/>
            <a:ext cx="9593705" cy="967685"/>
          </a:xfrm>
        </p:spPr>
        <p:txBody>
          <a:bodyPr>
            <a:normAutofit/>
          </a:bodyPr>
          <a:lstStyle/>
          <a:p>
            <a:r>
              <a:rPr lang="es-CO" sz="4000" b="1" dirty="0">
                <a:solidFill>
                  <a:schemeClr val="bg1"/>
                </a:solidFill>
              </a:rPr>
              <a:t>Método de validación teórica</a:t>
            </a:r>
          </a:p>
        </p:txBody>
      </p:sp>
      <p:sp>
        <p:nvSpPr>
          <p:cNvPr id="21" name="Rectángulo 20">
            <a:extLst>
              <a:ext uri="{FF2B5EF4-FFF2-40B4-BE49-F238E27FC236}">
                <a16:creationId xmlns:a16="http://schemas.microsoft.com/office/drawing/2014/main" id="{7B5FEB03-4F23-4FE4-81B1-4850AA2BBD97}"/>
              </a:ext>
            </a:extLst>
          </p:cNvPr>
          <p:cNvSpPr/>
          <p:nvPr/>
        </p:nvSpPr>
        <p:spPr>
          <a:xfrm rot="16200000">
            <a:off x="11643454"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8" name="Marcador de número de diapositiva 7">
            <a:extLst>
              <a:ext uri="{FF2B5EF4-FFF2-40B4-BE49-F238E27FC236}">
                <a16:creationId xmlns:a16="http://schemas.microsoft.com/office/drawing/2014/main" id="{46EEFF9F-CB92-4278-AC68-B0639827ABAD}"/>
              </a:ext>
            </a:extLst>
          </p:cNvPr>
          <p:cNvSpPr>
            <a:spLocks noGrp="1"/>
          </p:cNvSpPr>
          <p:nvPr>
            <p:ph type="sldNum" sz="quarter" idx="12"/>
          </p:nvPr>
        </p:nvSpPr>
        <p:spPr/>
        <p:txBody>
          <a:bodyPr/>
          <a:lstStyle/>
          <a:p>
            <a:fld id="{6DE5E92C-5CFB-406A-A57A-A644CB709BAF}" type="slidenum">
              <a:rPr lang="es-CO" smtClean="0"/>
              <a:t>8</a:t>
            </a:fld>
            <a:endParaRPr lang="es-CO" dirty="0"/>
          </a:p>
        </p:txBody>
      </p:sp>
      <p:sp>
        <p:nvSpPr>
          <p:cNvPr id="4" name="Forma libre: forma 3">
            <a:extLst>
              <a:ext uri="{FF2B5EF4-FFF2-40B4-BE49-F238E27FC236}">
                <a16:creationId xmlns:a16="http://schemas.microsoft.com/office/drawing/2014/main" id="{6623EE4A-D733-4585-BE63-FB48FD190B5D}"/>
              </a:ext>
            </a:extLst>
          </p:cNvPr>
          <p:cNvSpPr/>
          <p:nvPr/>
        </p:nvSpPr>
        <p:spPr>
          <a:xfrm>
            <a:off x="87099" y="1179771"/>
            <a:ext cx="2881948" cy="387973"/>
          </a:xfrm>
          <a:custGeom>
            <a:avLst/>
            <a:gdLst>
              <a:gd name="connsiteX0" fmla="*/ 0 w 2881948"/>
              <a:gd name="connsiteY0" fmla="*/ 38797 h 387973"/>
              <a:gd name="connsiteX1" fmla="*/ 38797 w 2881948"/>
              <a:gd name="connsiteY1" fmla="*/ 0 h 387973"/>
              <a:gd name="connsiteX2" fmla="*/ 2843151 w 2881948"/>
              <a:gd name="connsiteY2" fmla="*/ 0 h 387973"/>
              <a:gd name="connsiteX3" fmla="*/ 2881948 w 2881948"/>
              <a:gd name="connsiteY3" fmla="*/ 38797 h 387973"/>
              <a:gd name="connsiteX4" fmla="*/ 2881948 w 2881948"/>
              <a:gd name="connsiteY4" fmla="*/ 349176 h 387973"/>
              <a:gd name="connsiteX5" fmla="*/ 2843151 w 2881948"/>
              <a:gd name="connsiteY5" fmla="*/ 387973 h 387973"/>
              <a:gd name="connsiteX6" fmla="*/ 38797 w 2881948"/>
              <a:gd name="connsiteY6" fmla="*/ 387973 h 387973"/>
              <a:gd name="connsiteX7" fmla="*/ 0 w 2881948"/>
              <a:gd name="connsiteY7" fmla="*/ 349176 h 387973"/>
              <a:gd name="connsiteX8" fmla="*/ 0 w 2881948"/>
              <a:gd name="connsiteY8" fmla="*/ 38797 h 387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1948" h="387973">
                <a:moveTo>
                  <a:pt x="0" y="38797"/>
                </a:moveTo>
                <a:cubicBezTo>
                  <a:pt x="0" y="17370"/>
                  <a:pt x="17370" y="0"/>
                  <a:pt x="38797" y="0"/>
                </a:cubicBezTo>
                <a:lnTo>
                  <a:pt x="2843151" y="0"/>
                </a:lnTo>
                <a:cubicBezTo>
                  <a:pt x="2864578" y="0"/>
                  <a:pt x="2881948" y="17370"/>
                  <a:pt x="2881948" y="38797"/>
                </a:cubicBezTo>
                <a:lnTo>
                  <a:pt x="2881948" y="349176"/>
                </a:lnTo>
                <a:cubicBezTo>
                  <a:pt x="2881948" y="370603"/>
                  <a:pt x="2864578" y="387973"/>
                  <a:pt x="2843151" y="387973"/>
                </a:cubicBezTo>
                <a:lnTo>
                  <a:pt x="38797" y="387973"/>
                </a:lnTo>
                <a:cubicBezTo>
                  <a:pt x="17370" y="387973"/>
                  <a:pt x="0" y="370603"/>
                  <a:pt x="0" y="349176"/>
                </a:cubicBezTo>
                <a:lnTo>
                  <a:pt x="0" y="38797"/>
                </a:lnTo>
                <a:close/>
              </a:path>
            </a:pathLst>
          </a:custGeom>
          <a:solidFill>
            <a:srgbClr val="0097CC"/>
          </a:solidFill>
          <a:scene3d>
            <a:camera prst="orthographicFront"/>
            <a:lightRig rig="flat" dir="t"/>
          </a:scene3d>
          <a:sp3d prstMaterial="dkEdge">
            <a:bevelT w="8200" h="38100"/>
          </a:sp3d>
        </p:spPr>
        <p:style>
          <a:lnRef idx="0">
            <a:schemeClr val="lt1">
              <a:hueOff val="0"/>
              <a:satOff val="0"/>
              <a:lumOff val="0"/>
              <a:alphaOff val="0"/>
            </a:schemeClr>
          </a:lnRef>
          <a:fillRef idx="2">
            <a:scrgbClr r="0" g="0" b="0"/>
          </a:fillRef>
          <a:effectRef idx="1">
            <a:schemeClr val="accent1">
              <a:hueOff val="0"/>
              <a:satOff val="0"/>
              <a:lumOff val="0"/>
              <a:alphaOff val="0"/>
            </a:schemeClr>
          </a:effectRef>
          <a:fontRef idx="minor">
            <a:schemeClr val="dk1"/>
          </a:fontRef>
        </p:style>
        <p:txBody>
          <a:bodyPr spcFirstLastPara="0" vert="horz" wrap="square" lIns="57083" tIns="41843" rIns="57083" bIns="41843" numCol="1" spcCol="1270" anchor="ctr" anchorCtr="0">
            <a:noAutofit/>
          </a:bodyPr>
          <a:lstStyle/>
          <a:p>
            <a:pPr marL="0" lvl="0" indent="0" algn="ctr" defTabSz="1066800">
              <a:lnSpc>
                <a:spcPct val="90000"/>
              </a:lnSpc>
              <a:spcBef>
                <a:spcPct val="0"/>
              </a:spcBef>
              <a:spcAft>
                <a:spcPct val="35000"/>
              </a:spcAft>
              <a:buNone/>
            </a:pPr>
            <a:r>
              <a:rPr lang="es-CO" sz="2400" b="1" i="0" kern="1200" dirty="0">
                <a:solidFill>
                  <a:schemeClr val="bg1"/>
                </a:solidFill>
              </a:rPr>
              <a:t>Tipo columnas</a:t>
            </a:r>
          </a:p>
        </p:txBody>
      </p:sp>
      <p:sp>
        <p:nvSpPr>
          <p:cNvPr id="7" name="Forma libre: forma 6">
            <a:extLst>
              <a:ext uri="{FF2B5EF4-FFF2-40B4-BE49-F238E27FC236}">
                <a16:creationId xmlns:a16="http://schemas.microsoft.com/office/drawing/2014/main" id="{4C835498-C4C2-41D2-B10F-3A72AE2A9FB6}"/>
              </a:ext>
            </a:extLst>
          </p:cNvPr>
          <p:cNvSpPr/>
          <p:nvPr/>
        </p:nvSpPr>
        <p:spPr>
          <a:xfrm>
            <a:off x="663489" y="1741993"/>
            <a:ext cx="4271119" cy="696991"/>
          </a:xfrm>
          <a:custGeom>
            <a:avLst/>
            <a:gdLst>
              <a:gd name="connsiteX0" fmla="*/ 0 w 4271119"/>
              <a:gd name="connsiteY0" fmla="*/ 69699 h 696991"/>
              <a:gd name="connsiteX1" fmla="*/ 69699 w 4271119"/>
              <a:gd name="connsiteY1" fmla="*/ 0 h 696991"/>
              <a:gd name="connsiteX2" fmla="*/ 4201420 w 4271119"/>
              <a:gd name="connsiteY2" fmla="*/ 0 h 696991"/>
              <a:gd name="connsiteX3" fmla="*/ 4271119 w 4271119"/>
              <a:gd name="connsiteY3" fmla="*/ 69699 h 696991"/>
              <a:gd name="connsiteX4" fmla="*/ 4271119 w 4271119"/>
              <a:gd name="connsiteY4" fmla="*/ 627292 h 696991"/>
              <a:gd name="connsiteX5" fmla="*/ 4201420 w 4271119"/>
              <a:gd name="connsiteY5" fmla="*/ 696991 h 696991"/>
              <a:gd name="connsiteX6" fmla="*/ 69699 w 4271119"/>
              <a:gd name="connsiteY6" fmla="*/ 696991 h 696991"/>
              <a:gd name="connsiteX7" fmla="*/ 0 w 4271119"/>
              <a:gd name="connsiteY7" fmla="*/ 627292 h 696991"/>
              <a:gd name="connsiteX8" fmla="*/ 0 w 4271119"/>
              <a:gd name="connsiteY8" fmla="*/ 69699 h 6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71119" h="696991">
                <a:moveTo>
                  <a:pt x="0" y="69699"/>
                </a:moveTo>
                <a:cubicBezTo>
                  <a:pt x="0" y="31205"/>
                  <a:pt x="31205" y="0"/>
                  <a:pt x="69699" y="0"/>
                </a:cubicBezTo>
                <a:lnTo>
                  <a:pt x="4201420" y="0"/>
                </a:lnTo>
                <a:cubicBezTo>
                  <a:pt x="4239914" y="0"/>
                  <a:pt x="4271119" y="31205"/>
                  <a:pt x="4271119" y="69699"/>
                </a:cubicBezTo>
                <a:lnTo>
                  <a:pt x="4271119" y="627292"/>
                </a:lnTo>
                <a:cubicBezTo>
                  <a:pt x="4271119" y="665786"/>
                  <a:pt x="4239914" y="696991"/>
                  <a:pt x="4201420" y="696991"/>
                </a:cubicBezTo>
                <a:lnTo>
                  <a:pt x="69699" y="696991"/>
                </a:lnTo>
                <a:cubicBezTo>
                  <a:pt x="31205" y="696991"/>
                  <a:pt x="0" y="665786"/>
                  <a:pt x="0" y="627292"/>
                </a:cubicBezTo>
                <a:lnTo>
                  <a:pt x="0" y="69699"/>
                </a:lnTo>
                <a:close/>
              </a:path>
            </a:pathLst>
          </a:custGeom>
          <a:ln>
            <a:solidFill>
              <a:srgbClr val="0097CC"/>
            </a:solidFill>
          </a:ln>
        </p:spPr>
        <p:style>
          <a:lnRef idx="1">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419" tIns="47084" rIns="60419" bIns="47084" numCol="1" spcCol="1270" anchor="ctr" anchorCtr="0">
            <a:noAutofit/>
          </a:bodyPr>
          <a:lstStyle/>
          <a:p>
            <a:pPr marL="0" lvl="0" indent="0" algn="ctr" defTabSz="933450">
              <a:lnSpc>
                <a:spcPct val="90000"/>
              </a:lnSpc>
              <a:spcBef>
                <a:spcPct val="0"/>
              </a:spcBef>
              <a:spcAft>
                <a:spcPct val="35000"/>
              </a:spcAft>
              <a:buNone/>
            </a:pPr>
            <a:r>
              <a:rPr lang="es-CO" sz="2100" kern="1200" dirty="0"/>
              <a:t>Esfuerzo circunferencial medio </a:t>
            </a:r>
          </a:p>
        </p:txBody>
      </p:sp>
      <p:sp>
        <p:nvSpPr>
          <p:cNvPr id="12" name="Forma libre: forma 11">
            <a:extLst>
              <a:ext uri="{FF2B5EF4-FFF2-40B4-BE49-F238E27FC236}">
                <a16:creationId xmlns:a16="http://schemas.microsoft.com/office/drawing/2014/main" id="{B6E112B8-B16C-40B7-B40E-5D3B51040953}"/>
              </a:ext>
            </a:extLst>
          </p:cNvPr>
          <p:cNvSpPr/>
          <p:nvPr/>
        </p:nvSpPr>
        <p:spPr>
          <a:xfrm>
            <a:off x="663489" y="2613232"/>
            <a:ext cx="4271119" cy="696991"/>
          </a:xfrm>
          <a:custGeom>
            <a:avLst/>
            <a:gdLst>
              <a:gd name="connsiteX0" fmla="*/ 0 w 4271119"/>
              <a:gd name="connsiteY0" fmla="*/ 69699 h 696991"/>
              <a:gd name="connsiteX1" fmla="*/ 69699 w 4271119"/>
              <a:gd name="connsiteY1" fmla="*/ 0 h 696991"/>
              <a:gd name="connsiteX2" fmla="*/ 4201420 w 4271119"/>
              <a:gd name="connsiteY2" fmla="*/ 0 h 696991"/>
              <a:gd name="connsiteX3" fmla="*/ 4271119 w 4271119"/>
              <a:gd name="connsiteY3" fmla="*/ 69699 h 696991"/>
              <a:gd name="connsiteX4" fmla="*/ 4271119 w 4271119"/>
              <a:gd name="connsiteY4" fmla="*/ 627292 h 696991"/>
              <a:gd name="connsiteX5" fmla="*/ 4201420 w 4271119"/>
              <a:gd name="connsiteY5" fmla="*/ 696991 h 696991"/>
              <a:gd name="connsiteX6" fmla="*/ 69699 w 4271119"/>
              <a:gd name="connsiteY6" fmla="*/ 696991 h 696991"/>
              <a:gd name="connsiteX7" fmla="*/ 0 w 4271119"/>
              <a:gd name="connsiteY7" fmla="*/ 627292 h 696991"/>
              <a:gd name="connsiteX8" fmla="*/ 0 w 4271119"/>
              <a:gd name="connsiteY8" fmla="*/ 69699 h 6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71119" h="696991">
                <a:moveTo>
                  <a:pt x="0" y="69699"/>
                </a:moveTo>
                <a:cubicBezTo>
                  <a:pt x="0" y="31205"/>
                  <a:pt x="31205" y="0"/>
                  <a:pt x="69699" y="0"/>
                </a:cubicBezTo>
                <a:lnTo>
                  <a:pt x="4201420" y="0"/>
                </a:lnTo>
                <a:cubicBezTo>
                  <a:pt x="4239914" y="0"/>
                  <a:pt x="4271119" y="31205"/>
                  <a:pt x="4271119" y="69699"/>
                </a:cubicBezTo>
                <a:lnTo>
                  <a:pt x="4271119" y="627292"/>
                </a:lnTo>
                <a:cubicBezTo>
                  <a:pt x="4271119" y="665786"/>
                  <a:pt x="4239914" y="696991"/>
                  <a:pt x="4201420" y="696991"/>
                </a:cubicBezTo>
                <a:lnTo>
                  <a:pt x="69699" y="696991"/>
                </a:lnTo>
                <a:cubicBezTo>
                  <a:pt x="31205" y="696991"/>
                  <a:pt x="0" y="665786"/>
                  <a:pt x="0" y="627292"/>
                </a:cubicBezTo>
                <a:lnTo>
                  <a:pt x="0" y="69699"/>
                </a:lnTo>
                <a:close/>
              </a:path>
            </a:pathLst>
          </a:custGeom>
          <a:ln>
            <a:solidFill>
              <a:srgbClr val="0097CC"/>
            </a:solidFill>
          </a:ln>
        </p:spPr>
        <p:style>
          <a:lnRef idx="1">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419" tIns="47084" rIns="60419" bIns="47084" numCol="1" spcCol="1270" anchor="ctr" anchorCtr="0">
            <a:noAutofit/>
          </a:bodyPr>
          <a:lstStyle/>
          <a:p>
            <a:pPr marL="0" lvl="0" indent="0" algn="ctr" defTabSz="933450">
              <a:lnSpc>
                <a:spcPct val="90000"/>
              </a:lnSpc>
              <a:spcBef>
                <a:spcPct val="0"/>
              </a:spcBef>
              <a:spcAft>
                <a:spcPct val="35000"/>
              </a:spcAft>
              <a:buNone/>
            </a:pPr>
            <a:r>
              <a:rPr lang="es-CO" sz="2100" kern="1200" dirty="0"/>
              <a:t>De flexión radial y axial entre separadores y espaciadores</a:t>
            </a:r>
          </a:p>
        </p:txBody>
      </p:sp>
      <p:sp>
        <p:nvSpPr>
          <p:cNvPr id="30" name="Forma libre: forma 29">
            <a:extLst>
              <a:ext uri="{FF2B5EF4-FFF2-40B4-BE49-F238E27FC236}">
                <a16:creationId xmlns:a16="http://schemas.microsoft.com/office/drawing/2014/main" id="{C36AB44A-2E7C-4E46-B21F-6F799315D389}"/>
              </a:ext>
            </a:extLst>
          </p:cNvPr>
          <p:cNvSpPr/>
          <p:nvPr/>
        </p:nvSpPr>
        <p:spPr>
          <a:xfrm>
            <a:off x="663489" y="3484471"/>
            <a:ext cx="4271119" cy="696991"/>
          </a:xfrm>
          <a:custGeom>
            <a:avLst/>
            <a:gdLst>
              <a:gd name="connsiteX0" fmla="*/ 0 w 4271119"/>
              <a:gd name="connsiteY0" fmla="*/ 69699 h 696991"/>
              <a:gd name="connsiteX1" fmla="*/ 69699 w 4271119"/>
              <a:gd name="connsiteY1" fmla="*/ 0 h 696991"/>
              <a:gd name="connsiteX2" fmla="*/ 4201420 w 4271119"/>
              <a:gd name="connsiteY2" fmla="*/ 0 h 696991"/>
              <a:gd name="connsiteX3" fmla="*/ 4271119 w 4271119"/>
              <a:gd name="connsiteY3" fmla="*/ 69699 h 696991"/>
              <a:gd name="connsiteX4" fmla="*/ 4271119 w 4271119"/>
              <a:gd name="connsiteY4" fmla="*/ 627292 h 696991"/>
              <a:gd name="connsiteX5" fmla="*/ 4201420 w 4271119"/>
              <a:gd name="connsiteY5" fmla="*/ 696991 h 696991"/>
              <a:gd name="connsiteX6" fmla="*/ 69699 w 4271119"/>
              <a:gd name="connsiteY6" fmla="*/ 696991 h 696991"/>
              <a:gd name="connsiteX7" fmla="*/ 0 w 4271119"/>
              <a:gd name="connsiteY7" fmla="*/ 627292 h 696991"/>
              <a:gd name="connsiteX8" fmla="*/ 0 w 4271119"/>
              <a:gd name="connsiteY8" fmla="*/ 69699 h 6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71119" h="696991">
                <a:moveTo>
                  <a:pt x="0" y="69699"/>
                </a:moveTo>
                <a:cubicBezTo>
                  <a:pt x="0" y="31205"/>
                  <a:pt x="31205" y="0"/>
                  <a:pt x="69699" y="0"/>
                </a:cubicBezTo>
                <a:lnTo>
                  <a:pt x="4201420" y="0"/>
                </a:lnTo>
                <a:cubicBezTo>
                  <a:pt x="4239914" y="0"/>
                  <a:pt x="4271119" y="31205"/>
                  <a:pt x="4271119" y="69699"/>
                </a:cubicBezTo>
                <a:lnTo>
                  <a:pt x="4271119" y="627292"/>
                </a:lnTo>
                <a:cubicBezTo>
                  <a:pt x="4271119" y="665786"/>
                  <a:pt x="4239914" y="696991"/>
                  <a:pt x="4201420" y="696991"/>
                </a:cubicBezTo>
                <a:lnTo>
                  <a:pt x="69699" y="696991"/>
                </a:lnTo>
                <a:cubicBezTo>
                  <a:pt x="31205" y="696991"/>
                  <a:pt x="0" y="665786"/>
                  <a:pt x="0" y="627292"/>
                </a:cubicBezTo>
                <a:lnTo>
                  <a:pt x="0" y="69699"/>
                </a:lnTo>
                <a:close/>
              </a:path>
            </a:pathLst>
          </a:custGeom>
          <a:ln>
            <a:solidFill>
              <a:srgbClr val="0097CC"/>
            </a:solidFill>
          </a:ln>
        </p:spPr>
        <p:style>
          <a:lnRef idx="1">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419" tIns="47084" rIns="60419" bIns="47084" numCol="1" spcCol="1270" anchor="ctr" anchorCtr="0">
            <a:noAutofit/>
          </a:bodyPr>
          <a:lstStyle/>
          <a:p>
            <a:pPr marL="0" lvl="0" indent="0" algn="ctr" defTabSz="933450">
              <a:lnSpc>
                <a:spcPct val="90000"/>
              </a:lnSpc>
              <a:spcBef>
                <a:spcPct val="0"/>
              </a:spcBef>
              <a:spcAft>
                <a:spcPct val="35000"/>
              </a:spcAft>
              <a:buNone/>
            </a:pPr>
            <a:r>
              <a:rPr lang="es-CO" sz="2100" kern="1200" dirty="0"/>
              <a:t>De compresión axial en los conductores</a:t>
            </a:r>
          </a:p>
        </p:txBody>
      </p:sp>
      <p:sp>
        <p:nvSpPr>
          <p:cNvPr id="32" name="Forma libre: forma 31">
            <a:extLst>
              <a:ext uri="{FF2B5EF4-FFF2-40B4-BE49-F238E27FC236}">
                <a16:creationId xmlns:a16="http://schemas.microsoft.com/office/drawing/2014/main" id="{EB5322F1-06FF-4F86-96A5-EE3838360220}"/>
              </a:ext>
            </a:extLst>
          </p:cNvPr>
          <p:cNvSpPr/>
          <p:nvPr/>
        </p:nvSpPr>
        <p:spPr>
          <a:xfrm>
            <a:off x="663489" y="4355711"/>
            <a:ext cx="4271119" cy="696991"/>
          </a:xfrm>
          <a:custGeom>
            <a:avLst/>
            <a:gdLst>
              <a:gd name="connsiteX0" fmla="*/ 0 w 4271119"/>
              <a:gd name="connsiteY0" fmla="*/ 69699 h 696991"/>
              <a:gd name="connsiteX1" fmla="*/ 69699 w 4271119"/>
              <a:gd name="connsiteY1" fmla="*/ 0 h 696991"/>
              <a:gd name="connsiteX2" fmla="*/ 4201420 w 4271119"/>
              <a:gd name="connsiteY2" fmla="*/ 0 h 696991"/>
              <a:gd name="connsiteX3" fmla="*/ 4271119 w 4271119"/>
              <a:gd name="connsiteY3" fmla="*/ 69699 h 696991"/>
              <a:gd name="connsiteX4" fmla="*/ 4271119 w 4271119"/>
              <a:gd name="connsiteY4" fmla="*/ 627292 h 696991"/>
              <a:gd name="connsiteX5" fmla="*/ 4201420 w 4271119"/>
              <a:gd name="connsiteY5" fmla="*/ 696991 h 696991"/>
              <a:gd name="connsiteX6" fmla="*/ 69699 w 4271119"/>
              <a:gd name="connsiteY6" fmla="*/ 696991 h 696991"/>
              <a:gd name="connsiteX7" fmla="*/ 0 w 4271119"/>
              <a:gd name="connsiteY7" fmla="*/ 627292 h 696991"/>
              <a:gd name="connsiteX8" fmla="*/ 0 w 4271119"/>
              <a:gd name="connsiteY8" fmla="*/ 69699 h 6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71119" h="696991">
                <a:moveTo>
                  <a:pt x="0" y="69699"/>
                </a:moveTo>
                <a:cubicBezTo>
                  <a:pt x="0" y="31205"/>
                  <a:pt x="31205" y="0"/>
                  <a:pt x="69699" y="0"/>
                </a:cubicBezTo>
                <a:lnTo>
                  <a:pt x="4201420" y="0"/>
                </a:lnTo>
                <a:cubicBezTo>
                  <a:pt x="4239914" y="0"/>
                  <a:pt x="4271119" y="31205"/>
                  <a:pt x="4271119" y="69699"/>
                </a:cubicBezTo>
                <a:lnTo>
                  <a:pt x="4271119" y="627292"/>
                </a:lnTo>
                <a:cubicBezTo>
                  <a:pt x="4271119" y="665786"/>
                  <a:pt x="4239914" y="696991"/>
                  <a:pt x="4201420" y="696991"/>
                </a:cubicBezTo>
                <a:lnTo>
                  <a:pt x="69699" y="696991"/>
                </a:lnTo>
                <a:cubicBezTo>
                  <a:pt x="31205" y="696991"/>
                  <a:pt x="0" y="665786"/>
                  <a:pt x="0" y="627292"/>
                </a:cubicBezTo>
                <a:lnTo>
                  <a:pt x="0" y="69699"/>
                </a:lnTo>
                <a:close/>
              </a:path>
            </a:pathLst>
          </a:custGeom>
          <a:ln>
            <a:solidFill>
              <a:srgbClr val="0097CC"/>
            </a:solidFill>
          </a:ln>
        </p:spPr>
        <p:style>
          <a:lnRef idx="1">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419" tIns="47084" rIns="60419" bIns="47084" numCol="1" spcCol="1270" anchor="ctr" anchorCtr="0">
            <a:noAutofit/>
          </a:bodyPr>
          <a:lstStyle/>
          <a:p>
            <a:pPr marL="0" lvl="0" indent="0" algn="ctr" defTabSz="933450">
              <a:lnSpc>
                <a:spcPct val="90000"/>
              </a:lnSpc>
              <a:spcBef>
                <a:spcPct val="0"/>
              </a:spcBef>
              <a:spcAft>
                <a:spcPct val="35000"/>
              </a:spcAft>
              <a:buNone/>
            </a:pPr>
            <a:r>
              <a:rPr lang="es-CO" sz="2100" kern="1200" dirty="0"/>
              <a:t>En el papel aislante y en espaciadores radiales</a:t>
            </a:r>
          </a:p>
        </p:txBody>
      </p:sp>
      <p:grpSp>
        <p:nvGrpSpPr>
          <p:cNvPr id="35" name="Grupo 34">
            <a:extLst>
              <a:ext uri="{FF2B5EF4-FFF2-40B4-BE49-F238E27FC236}">
                <a16:creationId xmlns:a16="http://schemas.microsoft.com/office/drawing/2014/main" id="{10084951-C1E7-4814-B584-F35905388C3E}"/>
              </a:ext>
            </a:extLst>
          </p:cNvPr>
          <p:cNvGrpSpPr/>
          <p:nvPr/>
        </p:nvGrpSpPr>
        <p:grpSpPr>
          <a:xfrm>
            <a:off x="375294" y="1567745"/>
            <a:ext cx="288194" cy="4007701"/>
            <a:chOff x="375294" y="1567745"/>
            <a:chExt cx="288194" cy="4007701"/>
          </a:xfrm>
        </p:grpSpPr>
        <p:sp>
          <p:nvSpPr>
            <p:cNvPr id="6" name="Forma libre: forma 5">
              <a:extLst>
                <a:ext uri="{FF2B5EF4-FFF2-40B4-BE49-F238E27FC236}">
                  <a16:creationId xmlns:a16="http://schemas.microsoft.com/office/drawing/2014/main" id="{1B4B0E8E-C54B-48F1-9B19-7F8D8DD5D4FB}"/>
                </a:ext>
              </a:extLst>
            </p:cNvPr>
            <p:cNvSpPr/>
            <p:nvPr/>
          </p:nvSpPr>
          <p:spPr>
            <a:xfrm>
              <a:off x="375294" y="1567745"/>
              <a:ext cx="288194" cy="522743"/>
            </a:xfrm>
            <a:custGeom>
              <a:avLst/>
              <a:gdLst/>
              <a:ahLst/>
              <a:cxnLst/>
              <a:rect l="0" t="0" r="0" b="0"/>
              <a:pathLst>
                <a:path>
                  <a:moveTo>
                    <a:pt x="0" y="0"/>
                  </a:moveTo>
                  <a:lnTo>
                    <a:pt x="0" y="522743"/>
                  </a:lnTo>
                  <a:lnTo>
                    <a:pt x="288194" y="522743"/>
                  </a:lnTo>
                </a:path>
              </a:pathLst>
            </a:custGeom>
            <a:noFill/>
            <a:ln>
              <a:solidFill>
                <a:srgbClr val="0097CC"/>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 name="Forma libre: forma 9">
              <a:extLst>
                <a:ext uri="{FF2B5EF4-FFF2-40B4-BE49-F238E27FC236}">
                  <a16:creationId xmlns:a16="http://schemas.microsoft.com/office/drawing/2014/main" id="{952D6FC6-D4B1-4688-9693-2DB0E67A89C4}"/>
                </a:ext>
              </a:extLst>
            </p:cNvPr>
            <p:cNvSpPr/>
            <p:nvPr/>
          </p:nvSpPr>
          <p:spPr>
            <a:xfrm>
              <a:off x="375294" y="1567745"/>
              <a:ext cx="288194" cy="1393982"/>
            </a:xfrm>
            <a:custGeom>
              <a:avLst/>
              <a:gdLst/>
              <a:ahLst/>
              <a:cxnLst/>
              <a:rect l="0" t="0" r="0" b="0"/>
              <a:pathLst>
                <a:path>
                  <a:moveTo>
                    <a:pt x="0" y="0"/>
                  </a:moveTo>
                  <a:lnTo>
                    <a:pt x="0" y="1393982"/>
                  </a:lnTo>
                  <a:lnTo>
                    <a:pt x="288194" y="1393982"/>
                  </a:lnTo>
                </a:path>
              </a:pathLst>
            </a:custGeom>
            <a:noFill/>
            <a:ln>
              <a:solidFill>
                <a:srgbClr val="0097CC"/>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4" name="Forma libre: forma 13">
              <a:extLst>
                <a:ext uri="{FF2B5EF4-FFF2-40B4-BE49-F238E27FC236}">
                  <a16:creationId xmlns:a16="http://schemas.microsoft.com/office/drawing/2014/main" id="{304D3897-95A6-421D-87FA-602F5EF75583}"/>
                </a:ext>
              </a:extLst>
            </p:cNvPr>
            <p:cNvSpPr/>
            <p:nvPr/>
          </p:nvSpPr>
          <p:spPr>
            <a:xfrm>
              <a:off x="375294" y="1567745"/>
              <a:ext cx="288194" cy="2265222"/>
            </a:xfrm>
            <a:custGeom>
              <a:avLst/>
              <a:gdLst/>
              <a:ahLst/>
              <a:cxnLst/>
              <a:rect l="0" t="0" r="0" b="0"/>
              <a:pathLst>
                <a:path>
                  <a:moveTo>
                    <a:pt x="0" y="0"/>
                  </a:moveTo>
                  <a:lnTo>
                    <a:pt x="0" y="2265222"/>
                  </a:lnTo>
                  <a:lnTo>
                    <a:pt x="288194" y="2265222"/>
                  </a:lnTo>
                </a:path>
              </a:pathLst>
            </a:custGeom>
            <a:noFill/>
            <a:ln>
              <a:solidFill>
                <a:srgbClr val="0097CC"/>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1" name="Forma libre: forma 30">
              <a:extLst>
                <a:ext uri="{FF2B5EF4-FFF2-40B4-BE49-F238E27FC236}">
                  <a16:creationId xmlns:a16="http://schemas.microsoft.com/office/drawing/2014/main" id="{FC78D464-500E-44D7-BC52-A1E41D7AD8F5}"/>
                </a:ext>
              </a:extLst>
            </p:cNvPr>
            <p:cNvSpPr/>
            <p:nvPr/>
          </p:nvSpPr>
          <p:spPr>
            <a:xfrm>
              <a:off x="375294" y="1567745"/>
              <a:ext cx="288194" cy="3136461"/>
            </a:xfrm>
            <a:custGeom>
              <a:avLst/>
              <a:gdLst/>
              <a:ahLst/>
              <a:cxnLst/>
              <a:rect l="0" t="0" r="0" b="0"/>
              <a:pathLst>
                <a:path>
                  <a:moveTo>
                    <a:pt x="0" y="0"/>
                  </a:moveTo>
                  <a:lnTo>
                    <a:pt x="0" y="3136461"/>
                  </a:lnTo>
                  <a:lnTo>
                    <a:pt x="288194" y="3136461"/>
                  </a:lnTo>
                </a:path>
              </a:pathLst>
            </a:custGeom>
            <a:noFill/>
            <a:ln>
              <a:solidFill>
                <a:srgbClr val="0097CC"/>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3" name="Forma libre: forma 32">
              <a:extLst>
                <a:ext uri="{FF2B5EF4-FFF2-40B4-BE49-F238E27FC236}">
                  <a16:creationId xmlns:a16="http://schemas.microsoft.com/office/drawing/2014/main" id="{173B04B5-1647-49E3-88E1-22CCE333ECA0}"/>
                </a:ext>
              </a:extLst>
            </p:cNvPr>
            <p:cNvSpPr/>
            <p:nvPr/>
          </p:nvSpPr>
          <p:spPr>
            <a:xfrm>
              <a:off x="375294" y="1567745"/>
              <a:ext cx="288194" cy="4007701"/>
            </a:xfrm>
            <a:custGeom>
              <a:avLst/>
              <a:gdLst/>
              <a:ahLst/>
              <a:cxnLst/>
              <a:rect l="0" t="0" r="0" b="0"/>
              <a:pathLst>
                <a:path>
                  <a:moveTo>
                    <a:pt x="0" y="0"/>
                  </a:moveTo>
                  <a:lnTo>
                    <a:pt x="0" y="4007701"/>
                  </a:lnTo>
                  <a:lnTo>
                    <a:pt x="288194" y="4007701"/>
                  </a:lnTo>
                </a:path>
              </a:pathLst>
            </a:custGeom>
            <a:noFill/>
            <a:ln w="28575">
              <a:solidFill>
                <a:srgbClr val="0097CC"/>
              </a:solidFill>
            </a:ln>
          </p:spPr>
          <p:style>
            <a:lnRef idx="1">
              <a:schemeClr val="accent5"/>
            </a:lnRef>
            <a:fillRef idx="0">
              <a:schemeClr val="accent5"/>
            </a:fillRef>
            <a:effectRef idx="0">
              <a:schemeClr val="accent5"/>
            </a:effectRef>
            <a:fontRef idx="minor">
              <a:schemeClr val="tx1">
                <a:hueOff val="0"/>
                <a:satOff val="0"/>
                <a:lumOff val="0"/>
                <a:alphaOff val="0"/>
              </a:schemeClr>
            </a:fontRef>
          </p:style>
        </p:sp>
      </p:grpSp>
      <p:sp>
        <p:nvSpPr>
          <p:cNvPr id="34" name="Forma libre: forma 33">
            <a:extLst>
              <a:ext uri="{FF2B5EF4-FFF2-40B4-BE49-F238E27FC236}">
                <a16:creationId xmlns:a16="http://schemas.microsoft.com/office/drawing/2014/main" id="{8A27C2EB-BF0D-4BD3-8858-71DF33973AF4}"/>
              </a:ext>
            </a:extLst>
          </p:cNvPr>
          <p:cNvSpPr/>
          <p:nvPr/>
        </p:nvSpPr>
        <p:spPr>
          <a:xfrm>
            <a:off x="663489" y="5226950"/>
            <a:ext cx="4271119" cy="696991"/>
          </a:xfrm>
          <a:custGeom>
            <a:avLst/>
            <a:gdLst>
              <a:gd name="connsiteX0" fmla="*/ 0 w 4271119"/>
              <a:gd name="connsiteY0" fmla="*/ 69699 h 696991"/>
              <a:gd name="connsiteX1" fmla="*/ 69699 w 4271119"/>
              <a:gd name="connsiteY1" fmla="*/ 0 h 696991"/>
              <a:gd name="connsiteX2" fmla="*/ 4201420 w 4271119"/>
              <a:gd name="connsiteY2" fmla="*/ 0 h 696991"/>
              <a:gd name="connsiteX3" fmla="*/ 4271119 w 4271119"/>
              <a:gd name="connsiteY3" fmla="*/ 69699 h 696991"/>
              <a:gd name="connsiteX4" fmla="*/ 4271119 w 4271119"/>
              <a:gd name="connsiteY4" fmla="*/ 627292 h 696991"/>
              <a:gd name="connsiteX5" fmla="*/ 4201420 w 4271119"/>
              <a:gd name="connsiteY5" fmla="*/ 696991 h 696991"/>
              <a:gd name="connsiteX6" fmla="*/ 69699 w 4271119"/>
              <a:gd name="connsiteY6" fmla="*/ 696991 h 696991"/>
              <a:gd name="connsiteX7" fmla="*/ 0 w 4271119"/>
              <a:gd name="connsiteY7" fmla="*/ 627292 h 696991"/>
              <a:gd name="connsiteX8" fmla="*/ 0 w 4271119"/>
              <a:gd name="connsiteY8" fmla="*/ 69699 h 6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71119" h="696991">
                <a:moveTo>
                  <a:pt x="0" y="69699"/>
                </a:moveTo>
                <a:cubicBezTo>
                  <a:pt x="0" y="31205"/>
                  <a:pt x="31205" y="0"/>
                  <a:pt x="69699" y="0"/>
                </a:cubicBezTo>
                <a:lnTo>
                  <a:pt x="4201420" y="0"/>
                </a:lnTo>
                <a:cubicBezTo>
                  <a:pt x="4239914" y="0"/>
                  <a:pt x="4271119" y="31205"/>
                  <a:pt x="4271119" y="69699"/>
                </a:cubicBezTo>
                <a:lnTo>
                  <a:pt x="4271119" y="627292"/>
                </a:lnTo>
                <a:cubicBezTo>
                  <a:pt x="4271119" y="665786"/>
                  <a:pt x="4239914" y="696991"/>
                  <a:pt x="4201420" y="696991"/>
                </a:cubicBezTo>
                <a:lnTo>
                  <a:pt x="69699" y="696991"/>
                </a:lnTo>
                <a:cubicBezTo>
                  <a:pt x="31205" y="696991"/>
                  <a:pt x="0" y="665786"/>
                  <a:pt x="0" y="627292"/>
                </a:cubicBezTo>
                <a:lnTo>
                  <a:pt x="0" y="69699"/>
                </a:lnTo>
                <a:close/>
              </a:path>
            </a:pathLst>
          </a:custGeom>
          <a:ln>
            <a:solidFill>
              <a:srgbClr val="0097CC"/>
            </a:solidFill>
          </a:ln>
        </p:spPr>
        <p:style>
          <a:lnRef idx="1">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419" tIns="47084" rIns="60419" bIns="47084" numCol="1" spcCol="1270" anchor="ctr" anchorCtr="0">
            <a:noAutofit/>
          </a:bodyPr>
          <a:lstStyle/>
          <a:p>
            <a:pPr marL="0" lvl="0" indent="0" algn="ctr" defTabSz="933450">
              <a:lnSpc>
                <a:spcPct val="90000"/>
              </a:lnSpc>
              <a:spcBef>
                <a:spcPct val="0"/>
              </a:spcBef>
              <a:spcAft>
                <a:spcPct val="35000"/>
              </a:spcAft>
              <a:buNone/>
            </a:pPr>
            <a:r>
              <a:rPr lang="es-CO" sz="2100" kern="1200" dirty="0"/>
              <a:t>En correas de sujeción y otros elementos</a:t>
            </a:r>
          </a:p>
        </p:txBody>
      </p:sp>
      <p:graphicFrame>
        <p:nvGraphicFramePr>
          <p:cNvPr id="5" name="Objeto 4">
            <a:extLst>
              <a:ext uri="{FF2B5EF4-FFF2-40B4-BE49-F238E27FC236}">
                <a16:creationId xmlns:a16="http://schemas.microsoft.com/office/drawing/2014/main" id="{A6D26C6E-8AD6-43A2-A46E-4FF6E34C6F75}"/>
              </a:ext>
            </a:extLst>
          </p:cNvPr>
          <p:cNvGraphicFramePr>
            <a:graphicFrameLocks noChangeAspect="1"/>
          </p:cNvGraphicFramePr>
          <p:nvPr>
            <p:extLst>
              <p:ext uri="{D42A27DB-BD31-4B8C-83A1-F6EECF244321}">
                <p14:modId xmlns:p14="http://schemas.microsoft.com/office/powerpoint/2010/main" val="3654211797"/>
              </p:ext>
            </p:extLst>
          </p:nvPr>
        </p:nvGraphicFramePr>
        <p:xfrm>
          <a:off x="5101455" y="1829972"/>
          <a:ext cx="6315790" cy="720000"/>
        </p:xfrm>
        <a:graphic>
          <a:graphicData uri="http://schemas.openxmlformats.org/presentationml/2006/ole">
            <mc:AlternateContent xmlns:mc="http://schemas.openxmlformats.org/markup-compatibility/2006">
              <mc:Choice xmlns:v="urn:schemas-microsoft-com:vml" Requires="v">
                <p:oleObj spid="_x0000_s5207" name="Equation" r:id="rId4" imgW="4787900" imgH="546100" progId="Equation.DSMT4">
                  <p:embed/>
                </p:oleObj>
              </mc:Choice>
              <mc:Fallback>
                <p:oleObj name="Equation" r:id="rId4" imgW="4787900" imgH="546100"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1455" y="1829972"/>
                        <a:ext cx="6315790" cy="720000"/>
                      </a:xfrm>
                      <a:prstGeom prst="rect">
                        <a:avLst/>
                      </a:prstGeom>
                      <a:noFill/>
                    </p:spPr>
                  </p:pic>
                </p:oleObj>
              </mc:Fallback>
            </mc:AlternateContent>
          </a:graphicData>
        </a:graphic>
      </p:graphicFrame>
      <p:graphicFrame>
        <p:nvGraphicFramePr>
          <p:cNvPr id="9" name="Objeto 8">
            <a:extLst>
              <a:ext uri="{FF2B5EF4-FFF2-40B4-BE49-F238E27FC236}">
                <a16:creationId xmlns:a16="http://schemas.microsoft.com/office/drawing/2014/main" id="{AC0CCFB6-E780-46E9-9EF5-482AC3FF7CF6}"/>
              </a:ext>
            </a:extLst>
          </p:cNvPr>
          <p:cNvGraphicFramePr>
            <a:graphicFrameLocks noChangeAspect="1"/>
          </p:cNvGraphicFramePr>
          <p:nvPr>
            <p:extLst>
              <p:ext uri="{D42A27DB-BD31-4B8C-83A1-F6EECF244321}">
                <p14:modId xmlns:p14="http://schemas.microsoft.com/office/powerpoint/2010/main" val="3533736384"/>
              </p:ext>
            </p:extLst>
          </p:nvPr>
        </p:nvGraphicFramePr>
        <p:xfrm>
          <a:off x="5402513" y="2592321"/>
          <a:ext cx="2352857" cy="720000"/>
        </p:xfrm>
        <a:graphic>
          <a:graphicData uri="http://schemas.openxmlformats.org/presentationml/2006/ole">
            <mc:AlternateContent xmlns:mc="http://schemas.openxmlformats.org/markup-compatibility/2006">
              <mc:Choice xmlns:v="urn:schemas-microsoft-com:vml" Requires="v">
                <p:oleObj spid="_x0000_s5208" name="Equation" r:id="rId6" imgW="1752600" imgH="533400" progId="Equation.DSMT4">
                  <p:embed/>
                </p:oleObj>
              </mc:Choice>
              <mc:Fallback>
                <p:oleObj name="Equation" r:id="rId6" imgW="1752600" imgH="53340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02513" y="2592321"/>
                        <a:ext cx="2352857" cy="720000"/>
                      </a:xfrm>
                      <a:prstGeom prst="rect">
                        <a:avLst/>
                      </a:prstGeom>
                      <a:noFill/>
                    </p:spPr>
                  </p:pic>
                </p:oleObj>
              </mc:Fallback>
            </mc:AlternateContent>
          </a:graphicData>
        </a:graphic>
      </p:graphicFrame>
      <p:graphicFrame>
        <p:nvGraphicFramePr>
          <p:cNvPr id="11" name="Objeto 10">
            <a:extLst>
              <a:ext uri="{FF2B5EF4-FFF2-40B4-BE49-F238E27FC236}">
                <a16:creationId xmlns:a16="http://schemas.microsoft.com/office/drawing/2014/main" id="{9F34DABB-8BF7-4755-A9F5-EB0C0D572DFF}"/>
              </a:ext>
            </a:extLst>
          </p:cNvPr>
          <p:cNvGraphicFramePr>
            <a:graphicFrameLocks noChangeAspect="1"/>
          </p:cNvGraphicFramePr>
          <p:nvPr>
            <p:extLst>
              <p:ext uri="{D42A27DB-BD31-4B8C-83A1-F6EECF244321}">
                <p14:modId xmlns:p14="http://schemas.microsoft.com/office/powerpoint/2010/main" val="2332651457"/>
              </p:ext>
            </p:extLst>
          </p:nvPr>
        </p:nvGraphicFramePr>
        <p:xfrm>
          <a:off x="5344537" y="3802833"/>
          <a:ext cx="3157894" cy="720000"/>
        </p:xfrm>
        <a:graphic>
          <a:graphicData uri="http://schemas.openxmlformats.org/presentationml/2006/ole">
            <mc:AlternateContent xmlns:mc="http://schemas.openxmlformats.org/markup-compatibility/2006">
              <mc:Choice xmlns:v="urn:schemas-microsoft-com:vml" Requires="v">
                <p:oleObj spid="_x0000_s5209" name="Equation" r:id="rId8" imgW="2387600" imgH="546100" progId="Equation.DSMT4">
                  <p:embed/>
                </p:oleObj>
              </mc:Choice>
              <mc:Fallback>
                <p:oleObj name="Equation" r:id="rId8" imgW="2387600" imgH="546100" progId="Equation.DSMT4">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44537" y="3802833"/>
                        <a:ext cx="3157894" cy="720000"/>
                      </a:xfrm>
                      <a:prstGeom prst="rect">
                        <a:avLst/>
                      </a:prstGeom>
                      <a:noFill/>
                    </p:spPr>
                  </p:pic>
                </p:oleObj>
              </mc:Fallback>
            </mc:AlternateContent>
          </a:graphicData>
        </a:graphic>
      </p:graphicFrame>
      <p:graphicFrame>
        <p:nvGraphicFramePr>
          <p:cNvPr id="13" name="Objeto 12">
            <a:extLst>
              <a:ext uri="{FF2B5EF4-FFF2-40B4-BE49-F238E27FC236}">
                <a16:creationId xmlns:a16="http://schemas.microsoft.com/office/drawing/2014/main" id="{EB2D6AC1-FB49-45FA-91BD-B35350CD5713}"/>
              </a:ext>
            </a:extLst>
          </p:cNvPr>
          <p:cNvGraphicFramePr>
            <a:graphicFrameLocks noChangeAspect="1"/>
          </p:cNvGraphicFramePr>
          <p:nvPr>
            <p:extLst>
              <p:ext uri="{D42A27DB-BD31-4B8C-83A1-F6EECF244321}">
                <p14:modId xmlns:p14="http://schemas.microsoft.com/office/powerpoint/2010/main" val="3588000677"/>
              </p:ext>
            </p:extLst>
          </p:nvPr>
        </p:nvGraphicFramePr>
        <p:xfrm>
          <a:off x="8856596" y="2592321"/>
          <a:ext cx="2277819" cy="720000"/>
        </p:xfrm>
        <a:graphic>
          <a:graphicData uri="http://schemas.openxmlformats.org/presentationml/2006/ole">
            <mc:AlternateContent xmlns:mc="http://schemas.openxmlformats.org/markup-compatibility/2006">
              <mc:Choice xmlns:v="urn:schemas-microsoft-com:vml" Requires="v">
                <p:oleObj spid="_x0000_s5210" name="Equation" r:id="rId10" imgW="1663700" imgH="533400" progId="Equation.DSMT4">
                  <p:embed/>
                </p:oleObj>
              </mc:Choice>
              <mc:Fallback>
                <p:oleObj name="Equation" r:id="rId10" imgW="1663700" imgH="533400" progId="Equation.DSMT4">
                  <p:embed/>
                  <p:pic>
                    <p:nvPicPr>
                      <p:cNvPr id="0"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856596" y="2592321"/>
                        <a:ext cx="2277819" cy="72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 name="Objeto 23">
            <a:extLst>
              <a:ext uri="{FF2B5EF4-FFF2-40B4-BE49-F238E27FC236}">
                <a16:creationId xmlns:a16="http://schemas.microsoft.com/office/drawing/2014/main" id="{F2B664AB-DE8E-4615-B342-67D956EE9775}"/>
              </a:ext>
            </a:extLst>
          </p:cNvPr>
          <p:cNvGraphicFramePr>
            <a:graphicFrameLocks noChangeAspect="1"/>
          </p:cNvGraphicFramePr>
          <p:nvPr>
            <p:extLst>
              <p:ext uri="{D42A27DB-BD31-4B8C-83A1-F6EECF244321}">
                <p14:modId xmlns:p14="http://schemas.microsoft.com/office/powerpoint/2010/main" val="633131998"/>
              </p:ext>
            </p:extLst>
          </p:nvPr>
        </p:nvGraphicFramePr>
        <p:xfrm>
          <a:off x="8927185" y="3803342"/>
          <a:ext cx="2804211" cy="720000"/>
        </p:xfrm>
        <a:graphic>
          <a:graphicData uri="http://schemas.openxmlformats.org/presentationml/2006/ole">
            <mc:AlternateContent xmlns:mc="http://schemas.openxmlformats.org/markup-compatibility/2006">
              <mc:Choice xmlns:v="urn:schemas-microsoft-com:vml" Requires="v">
                <p:oleObj spid="_x0000_s5211" name="Equation" r:id="rId12" imgW="2120900" imgH="546100" progId="Equation.DSMT4">
                  <p:embed/>
                </p:oleObj>
              </mc:Choice>
              <mc:Fallback>
                <p:oleObj name="Equation" r:id="rId12" imgW="2120900" imgH="546100" progId="Equation.DSMT4">
                  <p:embed/>
                  <p:pic>
                    <p:nvPicPr>
                      <p:cNvPr id="0" name="Object 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927185" y="3803342"/>
                        <a:ext cx="2804211" cy="72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 name="Abrir llave 26">
            <a:extLst>
              <a:ext uri="{FF2B5EF4-FFF2-40B4-BE49-F238E27FC236}">
                <a16:creationId xmlns:a16="http://schemas.microsoft.com/office/drawing/2014/main" id="{76F6C6B1-E2F9-4F83-AF9D-3B89AAEEB709}"/>
              </a:ext>
            </a:extLst>
          </p:cNvPr>
          <p:cNvSpPr/>
          <p:nvPr/>
        </p:nvSpPr>
        <p:spPr>
          <a:xfrm>
            <a:off x="4973729" y="3461353"/>
            <a:ext cx="397781" cy="1553740"/>
          </a:xfrm>
          <a:prstGeom prst="leftBrace">
            <a:avLst/>
          </a:prstGeom>
          <a:ln w="28575">
            <a:solidFill>
              <a:srgbClr val="0097C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grpSp>
        <p:nvGrpSpPr>
          <p:cNvPr id="22" name="Grupo 21">
            <a:extLst>
              <a:ext uri="{FF2B5EF4-FFF2-40B4-BE49-F238E27FC236}">
                <a16:creationId xmlns:a16="http://schemas.microsoft.com/office/drawing/2014/main" id="{05278958-AF0E-4773-987A-316E65EE0FE1}"/>
              </a:ext>
            </a:extLst>
          </p:cNvPr>
          <p:cNvGrpSpPr/>
          <p:nvPr/>
        </p:nvGrpSpPr>
        <p:grpSpPr>
          <a:xfrm>
            <a:off x="5264578" y="1176880"/>
            <a:ext cx="5989544" cy="445037"/>
            <a:chOff x="161047" y="3239"/>
            <a:chExt cx="2704900" cy="654172"/>
          </a:xfrm>
          <a:scene3d>
            <a:camera prst="orthographicFront"/>
            <a:lightRig rig="flat" dir="t"/>
          </a:scene3d>
        </p:grpSpPr>
        <p:sp>
          <p:nvSpPr>
            <p:cNvPr id="23" name="Rectángulo: esquinas redondeadas 22">
              <a:extLst>
                <a:ext uri="{FF2B5EF4-FFF2-40B4-BE49-F238E27FC236}">
                  <a16:creationId xmlns:a16="http://schemas.microsoft.com/office/drawing/2014/main" id="{7B2FFC7C-8056-4CC8-A8E4-0677C14BAE12}"/>
                </a:ext>
              </a:extLst>
            </p:cNvPr>
            <p:cNvSpPr/>
            <p:nvPr/>
          </p:nvSpPr>
          <p:spPr>
            <a:xfrm>
              <a:off x="161047" y="3239"/>
              <a:ext cx="2704900" cy="654172"/>
            </a:xfrm>
            <a:prstGeom prst="roundRect">
              <a:avLst>
                <a:gd name="adj" fmla="val 10000"/>
              </a:avLst>
            </a:prstGeom>
            <a:solidFill>
              <a:srgbClr val="0097CC"/>
            </a:solidFill>
            <a:sp3d prstMaterial="dkEdge">
              <a:bevelT w="8200" h="38100"/>
            </a:sp3d>
          </p:spPr>
          <p:style>
            <a:lnRef idx="0">
              <a:schemeClr val="lt1">
                <a:hueOff val="0"/>
                <a:satOff val="0"/>
                <a:lumOff val="0"/>
                <a:alphaOff val="0"/>
              </a:schemeClr>
            </a:lnRef>
            <a:fillRef idx="2">
              <a:scrgbClr r="0" g="0" b="0"/>
            </a:fillRef>
            <a:effectRef idx="1">
              <a:schemeClr val="accent1">
                <a:hueOff val="0"/>
                <a:satOff val="0"/>
                <a:lumOff val="0"/>
                <a:alphaOff val="0"/>
              </a:schemeClr>
            </a:effectRef>
            <a:fontRef idx="minor">
              <a:schemeClr val="dk1"/>
            </a:fontRef>
          </p:style>
        </p:sp>
        <p:sp>
          <p:nvSpPr>
            <p:cNvPr id="25" name="Rectángulo: esquinas redondeadas 4">
              <a:extLst>
                <a:ext uri="{FF2B5EF4-FFF2-40B4-BE49-F238E27FC236}">
                  <a16:creationId xmlns:a16="http://schemas.microsoft.com/office/drawing/2014/main" id="{B0E2AD9C-6279-4F7E-A212-C2586A7A62B8}"/>
                </a:ext>
              </a:extLst>
            </p:cNvPr>
            <p:cNvSpPr txBox="1"/>
            <p:nvPr/>
          </p:nvSpPr>
          <p:spPr>
            <a:xfrm>
              <a:off x="180207" y="22400"/>
              <a:ext cx="2666580" cy="615852"/>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s-CO" sz="2400" b="1" i="0" kern="1200" dirty="0">
                  <a:solidFill>
                    <a:schemeClr val="bg1"/>
                  </a:solidFill>
                </a:rPr>
                <a:t>Formulas aproximadas para esfuerzos</a:t>
              </a:r>
            </a:p>
          </p:txBody>
        </p:sp>
      </p:grpSp>
      <p:grpSp>
        <p:nvGrpSpPr>
          <p:cNvPr id="26" name="Grupo 25">
            <a:extLst>
              <a:ext uri="{FF2B5EF4-FFF2-40B4-BE49-F238E27FC236}">
                <a16:creationId xmlns:a16="http://schemas.microsoft.com/office/drawing/2014/main" id="{0FDF14A2-B4A9-4F84-9ECE-401DD50305C7}"/>
              </a:ext>
            </a:extLst>
          </p:cNvPr>
          <p:cNvGrpSpPr/>
          <p:nvPr/>
        </p:nvGrpSpPr>
        <p:grpSpPr>
          <a:xfrm>
            <a:off x="5371510" y="5220497"/>
            <a:ext cx="5989544" cy="662879"/>
            <a:chOff x="161047" y="3239"/>
            <a:chExt cx="2704900" cy="654172"/>
          </a:xfrm>
          <a:scene3d>
            <a:camera prst="orthographicFront"/>
            <a:lightRig rig="flat" dir="t"/>
          </a:scene3d>
        </p:grpSpPr>
        <p:sp>
          <p:nvSpPr>
            <p:cNvPr id="28" name="Rectángulo: esquinas redondeadas 27">
              <a:extLst>
                <a:ext uri="{FF2B5EF4-FFF2-40B4-BE49-F238E27FC236}">
                  <a16:creationId xmlns:a16="http://schemas.microsoft.com/office/drawing/2014/main" id="{8EB48BCB-4BB7-462C-8080-E7BE07B67948}"/>
                </a:ext>
              </a:extLst>
            </p:cNvPr>
            <p:cNvSpPr/>
            <p:nvPr/>
          </p:nvSpPr>
          <p:spPr>
            <a:xfrm>
              <a:off x="161047" y="3239"/>
              <a:ext cx="2704900" cy="654172"/>
            </a:xfrm>
            <a:prstGeom prst="roundRect">
              <a:avLst>
                <a:gd name="adj" fmla="val 10000"/>
              </a:avLst>
            </a:prstGeom>
            <a:solidFill>
              <a:srgbClr val="0097CC"/>
            </a:solidFill>
            <a:sp3d prstMaterial="dkEdge">
              <a:bevelT w="8200" h="38100"/>
            </a:sp3d>
          </p:spPr>
          <p:style>
            <a:lnRef idx="0">
              <a:schemeClr val="lt1">
                <a:hueOff val="0"/>
                <a:satOff val="0"/>
                <a:lumOff val="0"/>
                <a:alphaOff val="0"/>
              </a:schemeClr>
            </a:lnRef>
            <a:fillRef idx="2">
              <a:scrgbClr r="0" g="0" b="0"/>
            </a:fillRef>
            <a:effectRef idx="1">
              <a:schemeClr val="accent1">
                <a:hueOff val="0"/>
                <a:satOff val="0"/>
                <a:lumOff val="0"/>
                <a:alphaOff val="0"/>
              </a:schemeClr>
            </a:effectRef>
            <a:fontRef idx="minor">
              <a:schemeClr val="dk1"/>
            </a:fontRef>
          </p:style>
        </p:sp>
        <p:sp>
          <p:nvSpPr>
            <p:cNvPr id="29" name="Rectángulo: esquinas redondeadas 4">
              <a:extLst>
                <a:ext uri="{FF2B5EF4-FFF2-40B4-BE49-F238E27FC236}">
                  <a16:creationId xmlns:a16="http://schemas.microsoft.com/office/drawing/2014/main" id="{36C08F30-0D9A-4D60-B178-0252F92A1FB5}"/>
                </a:ext>
              </a:extLst>
            </p:cNvPr>
            <p:cNvSpPr txBox="1"/>
            <p:nvPr/>
          </p:nvSpPr>
          <p:spPr>
            <a:xfrm>
              <a:off x="180207" y="22400"/>
              <a:ext cx="2666580" cy="615852"/>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s-CO" sz="1400" i="0" kern="1200" dirty="0">
                  <a:solidFill>
                    <a:schemeClr val="bg1"/>
                  </a:solidFill>
                </a:rPr>
                <a:t>Estos esfuerzos están asociados con fuerzas axiales de empuje final generadas cuando existe desalineamiento de los devanados, expresiones para estos cálculos son materia de estudio.</a:t>
              </a:r>
            </a:p>
          </p:txBody>
        </p:sp>
      </p:grpSp>
    </p:spTree>
    <p:extLst>
      <p:ext uri="{BB962C8B-B14F-4D97-AF65-F5344CB8AC3E}">
        <p14:creationId xmlns:p14="http://schemas.microsoft.com/office/powerpoint/2010/main" val="1638292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1000"/>
                                        <p:tgtEl>
                                          <p:spTgt spid="30"/>
                                        </p:tgtEl>
                                      </p:cBhvr>
                                    </p:animEffect>
                                    <p:anim calcmode="lin" valueType="num">
                                      <p:cBhvr>
                                        <p:cTn id="42" dur="1000" fill="hold"/>
                                        <p:tgtEl>
                                          <p:spTgt spid="30"/>
                                        </p:tgtEl>
                                        <p:attrNameLst>
                                          <p:attrName>ppt_x</p:attrName>
                                        </p:attrNameLst>
                                      </p:cBhvr>
                                      <p:tavLst>
                                        <p:tav tm="0">
                                          <p:val>
                                            <p:strVal val="#ppt_x"/>
                                          </p:val>
                                        </p:tav>
                                        <p:tav tm="100000">
                                          <p:val>
                                            <p:strVal val="#ppt_x"/>
                                          </p:val>
                                        </p:tav>
                                      </p:tavLst>
                                    </p:anim>
                                    <p:anim calcmode="lin" valueType="num">
                                      <p:cBhvr>
                                        <p:cTn id="43" dur="1000" fill="hold"/>
                                        <p:tgtEl>
                                          <p:spTgt spid="3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1000"/>
                                        <p:tgtEl>
                                          <p:spTgt spid="32"/>
                                        </p:tgtEl>
                                      </p:cBhvr>
                                    </p:animEffect>
                                    <p:anim calcmode="lin" valueType="num">
                                      <p:cBhvr>
                                        <p:cTn id="47" dur="1000" fill="hold"/>
                                        <p:tgtEl>
                                          <p:spTgt spid="32"/>
                                        </p:tgtEl>
                                        <p:attrNameLst>
                                          <p:attrName>ppt_x</p:attrName>
                                        </p:attrNameLst>
                                      </p:cBhvr>
                                      <p:tavLst>
                                        <p:tav tm="0">
                                          <p:val>
                                            <p:strVal val="#ppt_x"/>
                                          </p:val>
                                        </p:tav>
                                        <p:tav tm="100000">
                                          <p:val>
                                            <p:strVal val="#ppt_x"/>
                                          </p:val>
                                        </p:tav>
                                      </p:tavLst>
                                    </p:anim>
                                    <p:anim calcmode="lin" valueType="num">
                                      <p:cBhvr>
                                        <p:cTn id="48" dur="1000" fill="hold"/>
                                        <p:tgtEl>
                                          <p:spTgt spid="3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1000"/>
                                        <p:tgtEl>
                                          <p:spTgt spid="27"/>
                                        </p:tgtEl>
                                      </p:cBhvr>
                                    </p:animEffect>
                                    <p:anim calcmode="lin" valueType="num">
                                      <p:cBhvr>
                                        <p:cTn id="52" dur="1000" fill="hold"/>
                                        <p:tgtEl>
                                          <p:spTgt spid="27"/>
                                        </p:tgtEl>
                                        <p:attrNameLst>
                                          <p:attrName>ppt_x</p:attrName>
                                        </p:attrNameLst>
                                      </p:cBhvr>
                                      <p:tavLst>
                                        <p:tav tm="0">
                                          <p:val>
                                            <p:strVal val="#ppt_x"/>
                                          </p:val>
                                        </p:tav>
                                        <p:tav tm="100000">
                                          <p:val>
                                            <p:strVal val="#ppt_x"/>
                                          </p:val>
                                        </p:tav>
                                      </p:tavLst>
                                    </p:anim>
                                    <p:anim calcmode="lin" valueType="num">
                                      <p:cBhvr>
                                        <p:cTn id="53" dur="1000" fill="hold"/>
                                        <p:tgtEl>
                                          <p:spTgt spid="27"/>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1000"/>
                                        <p:tgtEl>
                                          <p:spTgt spid="11"/>
                                        </p:tgtEl>
                                      </p:cBhvr>
                                    </p:animEffect>
                                    <p:anim calcmode="lin" valueType="num">
                                      <p:cBhvr>
                                        <p:cTn id="57" dur="1000" fill="hold"/>
                                        <p:tgtEl>
                                          <p:spTgt spid="11"/>
                                        </p:tgtEl>
                                        <p:attrNameLst>
                                          <p:attrName>ppt_x</p:attrName>
                                        </p:attrNameLst>
                                      </p:cBhvr>
                                      <p:tavLst>
                                        <p:tav tm="0">
                                          <p:val>
                                            <p:strVal val="#ppt_x"/>
                                          </p:val>
                                        </p:tav>
                                        <p:tav tm="100000">
                                          <p:val>
                                            <p:strVal val="#ppt_x"/>
                                          </p:val>
                                        </p:tav>
                                      </p:tavLst>
                                    </p:anim>
                                    <p:anim calcmode="lin" valueType="num">
                                      <p:cBhvr>
                                        <p:cTn id="58" dur="1000" fill="hold"/>
                                        <p:tgtEl>
                                          <p:spTgt spid="11"/>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1000"/>
                                        <p:tgtEl>
                                          <p:spTgt spid="24"/>
                                        </p:tgtEl>
                                      </p:cBhvr>
                                    </p:animEffect>
                                    <p:anim calcmode="lin" valueType="num">
                                      <p:cBhvr>
                                        <p:cTn id="62" dur="1000" fill="hold"/>
                                        <p:tgtEl>
                                          <p:spTgt spid="24"/>
                                        </p:tgtEl>
                                        <p:attrNameLst>
                                          <p:attrName>ppt_x</p:attrName>
                                        </p:attrNameLst>
                                      </p:cBhvr>
                                      <p:tavLst>
                                        <p:tav tm="0">
                                          <p:val>
                                            <p:strVal val="#ppt_x"/>
                                          </p:val>
                                        </p:tav>
                                        <p:tav tm="100000">
                                          <p:val>
                                            <p:strVal val="#ppt_x"/>
                                          </p:val>
                                        </p:tav>
                                      </p:tavLst>
                                    </p:anim>
                                    <p:anim calcmode="lin" valueType="num">
                                      <p:cBhvr>
                                        <p:cTn id="6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1000"/>
                                        <p:tgtEl>
                                          <p:spTgt spid="26"/>
                                        </p:tgtEl>
                                      </p:cBhvr>
                                    </p:animEffect>
                                    <p:anim calcmode="lin" valueType="num">
                                      <p:cBhvr>
                                        <p:cTn id="69" dur="1000" fill="hold"/>
                                        <p:tgtEl>
                                          <p:spTgt spid="26"/>
                                        </p:tgtEl>
                                        <p:attrNameLst>
                                          <p:attrName>ppt_x</p:attrName>
                                        </p:attrNameLst>
                                      </p:cBhvr>
                                      <p:tavLst>
                                        <p:tav tm="0">
                                          <p:val>
                                            <p:strVal val="#ppt_x"/>
                                          </p:val>
                                        </p:tav>
                                        <p:tav tm="100000">
                                          <p:val>
                                            <p:strVal val="#ppt_x"/>
                                          </p:val>
                                        </p:tav>
                                      </p:tavLst>
                                    </p:anim>
                                    <p:anim calcmode="lin" valueType="num">
                                      <p:cBhvr>
                                        <p:cTn id="70" dur="1000" fill="hold"/>
                                        <p:tgtEl>
                                          <p:spTgt spid="26"/>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1000"/>
                                        <p:tgtEl>
                                          <p:spTgt spid="34"/>
                                        </p:tgtEl>
                                      </p:cBhvr>
                                    </p:animEffect>
                                    <p:anim calcmode="lin" valueType="num">
                                      <p:cBhvr>
                                        <p:cTn id="74" dur="1000" fill="hold"/>
                                        <p:tgtEl>
                                          <p:spTgt spid="34"/>
                                        </p:tgtEl>
                                        <p:attrNameLst>
                                          <p:attrName>ppt_x</p:attrName>
                                        </p:attrNameLst>
                                      </p:cBhvr>
                                      <p:tavLst>
                                        <p:tav tm="0">
                                          <p:val>
                                            <p:strVal val="#ppt_x"/>
                                          </p:val>
                                        </p:tav>
                                        <p:tav tm="100000">
                                          <p:val>
                                            <p:strVal val="#ppt_x"/>
                                          </p:val>
                                        </p:tav>
                                      </p:tavLst>
                                    </p:anim>
                                    <p:anim calcmode="lin" valueType="num">
                                      <p:cBhvr>
                                        <p:cTn id="75"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30" grpId="0" animBg="1"/>
      <p:bldP spid="32" grpId="0" animBg="1"/>
      <p:bldP spid="34" grpId="0" animBg="1"/>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riángulo rectángulo 14">
            <a:extLst>
              <a:ext uri="{FF2B5EF4-FFF2-40B4-BE49-F238E27FC236}">
                <a16:creationId xmlns:a16="http://schemas.microsoft.com/office/drawing/2014/main" id="{C5E36E99-5A64-43DE-873F-95F13832E242}"/>
              </a:ext>
            </a:extLst>
          </p:cNvPr>
          <p:cNvSpPr/>
          <p:nvPr/>
        </p:nvSpPr>
        <p:spPr>
          <a:xfrm>
            <a:off x="0" y="5926474"/>
            <a:ext cx="5448300" cy="937260"/>
          </a:xfrm>
          <a:prstGeom prst="rtTriangle">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6" name="Triángulo rectángulo 15">
            <a:extLst>
              <a:ext uri="{FF2B5EF4-FFF2-40B4-BE49-F238E27FC236}">
                <a16:creationId xmlns:a16="http://schemas.microsoft.com/office/drawing/2014/main" id="{522EE22E-4513-45F3-97DB-BBC9B15645F3}"/>
              </a:ext>
            </a:extLst>
          </p:cNvPr>
          <p:cNvSpPr/>
          <p:nvPr/>
        </p:nvSpPr>
        <p:spPr>
          <a:xfrm>
            <a:off x="0" y="6353194"/>
            <a:ext cx="4693920" cy="510540"/>
          </a:xfrm>
          <a:prstGeom prst="rtTriangle">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9" name="Rectángulo 18">
            <a:extLst>
              <a:ext uri="{FF2B5EF4-FFF2-40B4-BE49-F238E27FC236}">
                <a16:creationId xmlns:a16="http://schemas.microsoft.com/office/drawing/2014/main" id="{FE66FDC7-85B0-48C0-8519-E07FC4813EBF}"/>
              </a:ext>
            </a:extLst>
          </p:cNvPr>
          <p:cNvSpPr/>
          <p:nvPr/>
        </p:nvSpPr>
        <p:spPr>
          <a:xfrm>
            <a:off x="0" y="-4512"/>
            <a:ext cx="9743607" cy="972196"/>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pic>
        <p:nvPicPr>
          <p:cNvPr id="18" name="Imagen 17">
            <a:extLst>
              <a:ext uri="{FF2B5EF4-FFF2-40B4-BE49-F238E27FC236}">
                <a16:creationId xmlns:a16="http://schemas.microsoft.com/office/drawing/2014/main" id="{11AC0250-49F1-4BF6-81DB-0EA52AA388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2240" y="191777"/>
            <a:ext cx="1905000" cy="609600"/>
          </a:xfrm>
          <a:prstGeom prst="rect">
            <a:avLst/>
          </a:prstGeom>
        </p:spPr>
      </p:pic>
      <p:sp>
        <p:nvSpPr>
          <p:cNvPr id="20" name="Rectángulo 19">
            <a:extLst>
              <a:ext uri="{FF2B5EF4-FFF2-40B4-BE49-F238E27FC236}">
                <a16:creationId xmlns:a16="http://schemas.microsoft.com/office/drawing/2014/main" id="{4D70EE06-2F2C-4ACB-A2F0-6C9B05723E11}"/>
              </a:ext>
            </a:extLst>
          </p:cNvPr>
          <p:cNvSpPr/>
          <p:nvPr/>
        </p:nvSpPr>
        <p:spPr>
          <a:xfrm rot="16200000">
            <a:off x="-411146"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2" name="Título 1">
            <a:extLst>
              <a:ext uri="{FF2B5EF4-FFF2-40B4-BE49-F238E27FC236}">
                <a16:creationId xmlns:a16="http://schemas.microsoft.com/office/drawing/2014/main" id="{733497C1-E58B-45C0-8E78-10EE350EA9E2}"/>
              </a:ext>
            </a:extLst>
          </p:cNvPr>
          <p:cNvSpPr>
            <a:spLocks noGrp="1"/>
          </p:cNvSpPr>
          <p:nvPr>
            <p:ph type="title"/>
          </p:nvPr>
        </p:nvSpPr>
        <p:spPr>
          <a:xfrm>
            <a:off x="149903" y="0"/>
            <a:ext cx="9593705" cy="967685"/>
          </a:xfrm>
        </p:spPr>
        <p:txBody>
          <a:bodyPr>
            <a:normAutofit/>
          </a:bodyPr>
          <a:lstStyle/>
          <a:p>
            <a:r>
              <a:rPr lang="es-CO" sz="4000" b="1" dirty="0">
                <a:solidFill>
                  <a:schemeClr val="bg1"/>
                </a:solidFill>
              </a:rPr>
              <a:t>Caso de análisis</a:t>
            </a:r>
          </a:p>
        </p:txBody>
      </p:sp>
      <p:sp>
        <p:nvSpPr>
          <p:cNvPr id="21" name="Rectángulo 20">
            <a:extLst>
              <a:ext uri="{FF2B5EF4-FFF2-40B4-BE49-F238E27FC236}">
                <a16:creationId xmlns:a16="http://schemas.microsoft.com/office/drawing/2014/main" id="{7B5FEB03-4F23-4FE4-81B1-4850AA2BBD97}"/>
              </a:ext>
            </a:extLst>
          </p:cNvPr>
          <p:cNvSpPr/>
          <p:nvPr/>
        </p:nvSpPr>
        <p:spPr>
          <a:xfrm rot="16200000">
            <a:off x="11643454"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8" name="Marcador de número de diapositiva 7">
            <a:extLst>
              <a:ext uri="{FF2B5EF4-FFF2-40B4-BE49-F238E27FC236}">
                <a16:creationId xmlns:a16="http://schemas.microsoft.com/office/drawing/2014/main" id="{46EEFF9F-CB92-4278-AC68-B0639827ABAD}"/>
              </a:ext>
            </a:extLst>
          </p:cNvPr>
          <p:cNvSpPr>
            <a:spLocks noGrp="1"/>
          </p:cNvSpPr>
          <p:nvPr>
            <p:ph type="sldNum" sz="quarter" idx="12"/>
          </p:nvPr>
        </p:nvSpPr>
        <p:spPr/>
        <p:txBody>
          <a:bodyPr/>
          <a:lstStyle/>
          <a:p>
            <a:fld id="{6DE5E92C-5CFB-406A-A57A-A644CB709BAF}" type="slidenum">
              <a:rPr lang="es-CO" smtClean="0"/>
              <a:t>9</a:t>
            </a:fld>
            <a:endParaRPr lang="es-CO" dirty="0"/>
          </a:p>
        </p:txBody>
      </p:sp>
      <p:pic>
        <p:nvPicPr>
          <p:cNvPr id="22" name="Imagen 21">
            <a:extLst>
              <a:ext uri="{FF2B5EF4-FFF2-40B4-BE49-F238E27FC236}">
                <a16:creationId xmlns:a16="http://schemas.microsoft.com/office/drawing/2014/main" id="{1A346675-E866-4094-BA12-597B51A30DF8}"/>
              </a:ext>
            </a:extLst>
          </p:cNvPr>
          <p:cNvPicPr>
            <a:picLocks noChangeAspect="1"/>
          </p:cNvPicPr>
          <p:nvPr/>
        </p:nvPicPr>
        <p:blipFill>
          <a:blip r:embed="rId4"/>
          <a:stretch>
            <a:fillRect/>
          </a:stretch>
        </p:blipFill>
        <p:spPr>
          <a:xfrm>
            <a:off x="175334" y="1394404"/>
            <a:ext cx="4857792" cy="3611612"/>
          </a:xfrm>
          <a:prstGeom prst="rect">
            <a:avLst/>
          </a:prstGeom>
        </p:spPr>
      </p:pic>
      <p:sp>
        <p:nvSpPr>
          <p:cNvPr id="23" name="Rectángulo 22">
            <a:extLst>
              <a:ext uri="{FF2B5EF4-FFF2-40B4-BE49-F238E27FC236}">
                <a16:creationId xmlns:a16="http://schemas.microsoft.com/office/drawing/2014/main" id="{64418B47-FC56-4C82-81E0-38C960E5FD06}"/>
              </a:ext>
            </a:extLst>
          </p:cNvPr>
          <p:cNvSpPr/>
          <p:nvPr/>
        </p:nvSpPr>
        <p:spPr>
          <a:xfrm>
            <a:off x="257720" y="5074344"/>
            <a:ext cx="4178480" cy="707886"/>
          </a:xfrm>
          <a:prstGeom prst="rect">
            <a:avLst/>
          </a:prstGeom>
        </p:spPr>
        <p:txBody>
          <a:bodyPr wrap="square">
            <a:spAutoFit/>
          </a:bodyPr>
          <a:lstStyle/>
          <a:p>
            <a:pPr algn="ctr"/>
            <a:r>
              <a:rPr lang="es-CO" sz="2000" dirty="0">
                <a:latin typeface="+mj-lt"/>
                <a:cs typeface="Arial" panose="020B0604020202020204" pitchFamily="34" charset="0"/>
              </a:rPr>
              <a:t>Transformador trifásico 400kVA 13,2kV/220V Zcc= 5,51% DYn5</a:t>
            </a:r>
          </a:p>
        </p:txBody>
      </p:sp>
      <p:pic>
        <p:nvPicPr>
          <p:cNvPr id="25" name="Imagen 24" descr="C:\Users\ANDRÉS\AppData\Local\Microsoft\Windows\INetCache\Content.Word\CORREGIDA CAMPO.JPG">
            <a:extLst>
              <a:ext uri="{FF2B5EF4-FFF2-40B4-BE49-F238E27FC236}">
                <a16:creationId xmlns:a16="http://schemas.microsoft.com/office/drawing/2014/main" id="{DEEE65B0-DA2B-4BA7-A2CC-E0A7042EF87A}"/>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5223450" y="1532230"/>
            <a:ext cx="3187804" cy="3276000"/>
          </a:xfrm>
          <a:prstGeom prst="rect">
            <a:avLst/>
          </a:prstGeom>
          <a:noFill/>
          <a:ln>
            <a:noFill/>
          </a:ln>
        </p:spPr>
      </p:pic>
      <p:pic>
        <p:nvPicPr>
          <p:cNvPr id="26" name="Imagen 25">
            <a:extLst>
              <a:ext uri="{FF2B5EF4-FFF2-40B4-BE49-F238E27FC236}">
                <a16:creationId xmlns:a16="http://schemas.microsoft.com/office/drawing/2014/main" id="{84A87974-A311-4331-B2CE-5187544B7BE3}"/>
              </a:ext>
            </a:extLst>
          </p:cNvPr>
          <p:cNvPicPr/>
          <p:nvPr/>
        </p:nvPicPr>
        <p:blipFill>
          <a:blip r:embed="rId6">
            <a:extLst>
              <a:ext uri="{28A0092B-C50C-407E-A947-70E740481C1C}">
                <a14:useLocalDpi xmlns:a14="http://schemas.microsoft.com/office/drawing/2010/main" val="0"/>
              </a:ext>
            </a:extLst>
          </a:blip>
          <a:stretch>
            <a:fillRect/>
          </a:stretch>
        </p:blipFill>
        <p:spPr>
          <a:xfrm>
            <a:off x="8503174" y="1532230"/>
            <a:ext cx="3530808" cy="3276000"/>
          </a:xfrm>
          <a:prstGeom prst="rect">
            <a:avLst/>
          </a:prstGeom>
        </p:spPr>
      </p:pic>
      <p:sp>
        <p:nvSpPr>
          <p:cNvPr id="28" name="Rectángulo 27">
            <a:extLst>
              <a:ext uri="{FF2B5EF4-FFF2-40B4-BE49-F238E27FC236}">
                <a16:creationId xmlns:a16="http://schemas.microsoft.com/office/drawing/2014/main" id="{A3BE9F6D-954A-491E-BF5F-977CD4663CED}"/>
              </a:ext>
            </a:extLst>
          </p:cNvPr>
          <p:cNvSpPr/>
          <p:nvPr/>
        </p:nvSpPr>
        <p:spPr>
          <a:xfrm>
            <a:off x="4916775" y="5033757"/>
            <a:ext cx="3509470" cy="707886"/>
          </a:xfrm>
          <a:prstGeom prst="rect">
            <a:avLst/>
          </a:prstGeom>
        </p:spPr>
        <p:txBody>
          <a:bodyPr wrap="square">
            <a:spAutoFit/>
          </a:bodyPr>
          <a:lstStyle/>
          <a:p>
            <a:pPr algn="ctr"/>
            <a:r>
              <a:rPr lang="es-CO" sz="2000" dirty="0">
                <a:latin typeface="+mj-lt"/>
                <a:cs typeface="Arial" panose="020B0604020202020204" pitchFamily="34" charset="0"/>
              </a:rPr>
              <a:t>Corte ventana del núcleo</a:t>
            </a:r>
          </a:p>
          <a:p>
            <a:pPr algn="ctr"/>
            <a:r>
              <a:rPr lang="es-CO" sz="2000" dirty="0">
                <a:latin typeface="+mj-lt"/>
                <a:cs typeface="Arial" panose="020B0604020202020204" pitchFamily="34" charset="0"/>
              </a:rPr>
              <a:t>Bmax=1,7T</a:t>
            </a:r>
          </a:p>
        </p:txBody>
      </p:sp>
      <p:sp>
        <p:nvSpPr>
          <p:cNvPr id="29" name="Rectángulo 28">
            <a:extLst>
              <a:ext uri="{FF2B5EF4-FFF2-40B4-BE49-F238E27FC236}">
                <a16:creationId xmlns:a16="http://schemas.microsoft.com/office/drawing/2014/main" id="{FBC7A044-A87C-41CA-92D2-FDB14270DD85}"/>
              </a:ext>
            </a:extLst>
          </p:cNvPr>
          <p:cNvSpPr/>
          <p:nvPr/>
        </p:nvSpPr>
        <p:spPr>
          <a:xfrm>
            <a:off x="8548144" y="5006016"/>
            <a:ext cx="3509470" cy="707886"/>
          </a:xfrm>
          <a:prstGeom prst="rect">
            <a:avLst/>
          </a:prstGeom>
        </p:spPr>
        <p:txBody>
          <a:bodyPr wrap="square">
            <a:spAutoFit/>
          </a:bodyPr>
          <a:lstStyle/>
          <a:p>
            <a:pPr algn="ctr"/>
            <a:r>
              <a:rPr lang="es-CO" sz="2000" dirty="0">
                <a:latin typeface="+mj-lt"/>
                <a:cs typeface="Arial" panose="020B0604020202020204" pitchFamily="34" charset="0"/>
              </a:rPr>
              <a:t>Corte ventana del núcleo</a:t>
            </a:r>
          </a:p>
          <a:p>
            <a:pPr algn="ctr"/>
            <a:r>
              <a:rPr lang="es-CO" sz="2000" dirty="0">
                <a:latin typeface="+mj-lt"/>
                <a:cs typeface="Arial" panose="020B0604020202020204" pitchFamily="34" charset="0"/>
              </a:rPr>
              <a:t>Bmax=1,5T</a:t>
            </a:r>
          </a:p>
        </p:txBody>
      </p:sp>
      <p:graphicFrame>
        <p:nvGraphicFramePr>
          <p:cNvPr id="37" name="Objeto 36">
            <a:extLst>
              <a:ext uri="{FF2B5EF4-FFF2-40B4-BE49-F238E27FC236}">
                <a16:creationId xmlns:a16="http://schemas.microsoft.com/office/drawing/2014/main" id="{F7800CD5-B410-4B04-8308-14556FF407DC}"/>
              </a:ext>
            </a:extLst>
          </p:cNvPr>
          <p:cNvGraphicFramePr>
            <a:graphicFrameLocks noChangeAspect="1"/>
          </p:cNvGraphicFramePr>
          <p:nvPr>
            <p:extLst/>
          </p:nvPr>
        </p:nvGraphicFramePr>
        <p:xfrm>
          <a:off x="5223450" y="6134119"/>
          <a:ext cx="646112" cy="438150"/>
        </p:xfrm>
        <a:graphic>
          <a:graphicData uri="http://schemas.openxmlformats.org/presentationml/2006/ole">
            <mc:AlternateContent xmlns:mc="http://schemas.openxmlformats.org/markup-compatibility/2006">
              <mc:Choice xmlns:v="urn:schemas-microsoft-com:vml" Requires="v">
                <p:oleObj spid="_x0000_s7200" name="Equation" r:id="rId7" imgW="406080" imgH="279360" progId="Equation.DSMT4">
                  <p:embed/>
                </p:oleObj>
              </mc:Choice>
              <mc:Fallback>
                <p:oleObj name="Equation" r:id="rId7" imgW="406080" imgH="279360" progId="Equation.DSMT4">
                  <p:embed/>
                  <p:pic>
                    <p:nvPicPr>
                      <p:cNvPr id="37" name="Objeto 36">
                        <a:extLst>
                          <a:ext uri="{FF2B5EF4-FFF2-40B4-BE49-F238E27FC236}">
                            <a16:creationId xmlns:a16="http://schemas.microsoft.com/office/drawing/2014/main" id="{F7800CD5-B410-4B04-8308-14556FF407DC}"/>
                          </a:ext>
                        </a:extLst>
                      </p:cNvPr>
                      <p:cNvPicPr>
                        <a:picLocks noChangeAspect="1" noChangeArrowheads="1"/>
                      </p:cNvPicPr>
                      <p:nvPr/>
                    </p:nvPicPr>
                    <p:blipFill>
                      <a:blip r:embed="rId8"/>
                      <a:srcRect/>
                      <a:stretch>
                        <a:fillRect/>
                      </a:stretch>
                    </p:blipFill>
                    <p:spPr bwMode="auto">
                      <a:xfrm>
                        <a:off x="5223450" y="6134119"/>
                        <a:ext cx="646112" cy="438150"/>
                      </a:xfrm>
                      <a:prstGeom prst="rect">
                        <a:avLst/>
                      </a:prstGeom>
                      <a:noFill/>
                    </p:spPr>
                  </p:pic>
                </p:oleObj>
              </mc:Fallback>
            </mc:AlternateContent>
          </a:graphicData>
        </a:graphic>
      </p:graphicFrame>
      <p:graphicFrame>
        <p:nvGraphicFramePr>
          <p:cNvPr id="38" name="Objeto 37">
            <a:extLst>
              <a:ext uri="{FF2B5EF4-FFF2-40B4-BE49-F238E27FC236}">
                <a16:creationId xmlns:a16="http://schemas.microsoft.com/office/drawing/2014/main" id="{AEA1E421-B342-40FC-BE4C-0B66E6AD1355}"/>
              </a:ext>
            </a:extLst>
          </p:cNvPr>
          <p:cNvGraphicFramePr>
            <a:graphicFrameLocks noChangeAspect="1"/>
          </p:cNvGraphicFramePr>
          <p:nvPr>
            <p:extLst/>
          </p:nvPr>
        </p:nvGraphicFramePr>
        <p:xfrm>
          <a:off x="6084803" y="6149161"/>
          <a:ext cx="585787" cy="438150"/>
        </p:xfrm>
        <a:graphic>
          <a:graphicData uri="http://schemas.openxmlformats.org/presentationml/2006/ole">
            <mc:AlternateContent xmlns:mc="http://schemas.openxmlformats.org/markup-compatibility/2006">
              <mc:Choice xmlns:v="urn:schemas-microsoft-com:vml" Requires="v">
                <p:oleObj spid="_x0000_s7201" name="Equation" r:id="rId9" imgW="368280" imgH="279360" progId="Equation.DSMT4">
                  <p:embed/>
                </p:oleObj>
              </mc:Choice>
              <mc:Fallback>
                <p:oleObj name="Equation" r:id="rId9" imgW="368280" imgH="279360" progId="Equation.DSMT4">
                  <p:embed/>
                  <p:pic>
                    <p:nvPicPr>
                      <p:cNvPr id="38" name="Objeto 37">
                        <a:extLst>
                          <a:ext uri="{FF2B5EF4-FFF2-40B4-BE49-F238E27FC236}">
                            <a16:creationId xmlns:a16="http://schemas.microsoft.com/office/drawing/2014/main" id="{AEA1E421-B342-40FC-BE4C-0B66E6AD1355}"/>
                          </a:ext>
                        </a:extLst>
                      </p:cNvPr>
                      <p:cNvPicPr>
                        <a:picLocks noChangeAspect="1" noChangeArrowheads="1"/>
                      </p:cNvPicPr>
                      <p:nvPr/>
                    </p:nvPicPr>
                    <p:blipFill>
                      <a:blip r:embed="rId10"/>
                      <a:srcRect/>
                      <a:stretch>
                        <a:fillRect/>
                      </a:stretch>
                    </p:blipFill>
                    <p:spPr bwMode="auto">
                      <a:xfrm>
                        <a:off x="6084803" y="6149161"/>
                        <a:ext cx="585787" cy="438150"/>
                      </a:xfrm>
                      <a:prstGeom prst="rect">
                        <a:avLst/>
                      </a:prstGeom>
                      <a:noFill/>
                    </p:spPr>
                  </p:pic>
                </p:oleObj>
              </mc:Fallback>
            </mc:AlternateContent>
          </a:graphicData>
        </a:graphic>
      </p:graphicFrame>
      <p:graphicFrame>
        <p:nvGraphicFramePr>
          <p:cNvPr id="39" name="Objeto 38">
            <a:extLst>
              <a:ext uri="{FF2B5EF4-FFF2-40B4-BE49-F238E27FC236}">
                <a16:creationId xmlns:a16="http://schemas.microsoft.com/office/drawing/2014/main" id="{1D61E206-9CB2-44CB-9827-8E999B731C19}"/>
              </a:ext>
            </a:extLst>
          </p:cNvPr>
          <p:cNvGraphicFramePr>
            <a:graphicFrameLocks noChangeAspect="1"/>
          </p:cNvGraphicFramePr>
          <p:nvPr>
            <p:extLst/>
          </p:nvPr>
        </p:nvGraphicFramePr>
        <p:xfrm>
          <a:off x="6916569" y="6153963"/>
          <a:ext cx="344487" cy="398462"/>
        </p:xfrm>
        <a:graphic>
          <a:graphicData uri="http://schemas.openxmlformats.org/presentationml/2006/ole">
            <mc:AlternateContent xmlns:mc="http://schemas.openxmlformats.org/markup-compatibility/2006">
              <mc:Choice xmlns:v="urn:schemas-microsoft-com:vml" Requires="v">
                <p:oleObj spid="_x0000_s7202" name="Equation" r:id="rId11" imgW="215640" imgH="253800" progId="Equation.DSMT4">
                  <p:embed/>
                </p:oleObj>
              </mc:Choice>
              <mc:Fallback>
                <p:oleObj name="Equation" r:id="rId11" imgW="215640" imgH="253800" progId="Equation.DSMT4">
                  <p:embed/>
                  <p:pic>
                    <p:nvPicPr>
                      <p:cNvPr id="39" name="Objeto 38">
                        <a:extLst>
                          <a:ext uri="{FF2B5EF4-FFF2-40B4-BE49-F238E27FC236}">
                            <a16:creationId xmlns:a16="http://schemas.microsoft.com/office/drawing/2014/main" id="{1D61E206-9CB2-44CB-9827-8E999B731C19}"/>
                          </a:ext>
                        </a:extLst>
                      </p:cNvPr>
                      <p:cNvPicPr>
                        <a:picLocks noChangeAspect="1" noChangeArrowheads="1"/>
                      </p:cNvPicPr>
                      <p:nvPr/>
                    </p:nvPicPr>
                    <p:blipFill>
                      <a:blip r:embed="rId12"/>
                      <a:srcRect/>
                      <a:stretch>
                        <a:fillRect/>
                      </a:stretch>
                    </p:blipFill>
                    <p:spPr bwMode="auto">
                      <a:xfrm>
                        <a:off x="6916569" y="6153963"/>
                        <a:ext cx="344487" cy="398462"/>
                      </a:xfrm>
                      <a:prstGeom prst="rect">
                        <a:avLst/>
                      </a:prstGeom>
                      <a:noFill/>
                    </p:spPr>
                  </p:pic>
                </p:oleObj>
              </mc:Fallback>
            </mc:AlternateContent>
          </a:graphicData>
        </a:graphic>
      </p:graphicFrame>
      <p:sp>
        <p:nvSpPr>
          <p:cNvPr id="40" name="Flecha: a la derecha 39">
            <a:extLst>
              <a:ext uri="{FF2B5EF4-FFF2-40B4-BE49-F238E27FC236}">
                <a16:creationId xmlns:a16="http://schemas.microsoft.com/office/drawing/2014/main" id="{05893108-4AE5-48A4-8D10-038E285DFC45}"/>
              </a:ext>
            </a:extLst>
          </p:cNvPr>
          <p:cNvSpPr/>
          <p:nvPr/>
        </p:nvSpPr>
        <p:spPr>
          <a:xfrm>
            <a:off x="7541411" y="6152849"/>
            <a:ext cx="438788" cy="331570"/>
          </a:xfrm>
          <a:prstGeom prst="rightArrow">
            <a:avLst>
              <a:gd name="adj1" fmla="val 50000"/>
              <a:gd name="adj2" fmla="val 60710"/>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42" name="Rectángulo 41">
            <a:extLst>
              <a:ext uri="{FF2B5EF4-FFF2-40B4-BE49-F238E27FC236}">
                <a16:creationId xmlns:a16="http://schemas.microsoft.com/office/drawing/2014/main" id="{85032C89-3C1F-4B47-A8F5-BB431CCEAC0D}"/>
              </a:ext>
            </a:extLst>
          </p:cNvPr>
          <p:cNvSpPr/>
          <p:nvPr/>
        </p:nvSpPr>
        <p:spPr>
          <a:xfrm>
            <a:off x="3704454" y="6183570"/>
            <a:ext cx="1463491" cy="369332"/>
          </a:xfrm>
          <a:prstGeom prst="rect">
            <a:avLst/>
          </a:prstGeom>
        </p:spPr>
        <p:txBody>
          <a:bodyPr wrap="square">
            <a:spAutoFit/>
          </a:bodyPr>
          <a:lstStyle/>
          <a:p>
            <a:pPr algn="ctr"/>
            <a:r>
              <a:rPr lang="es-CO" sz="2000" dirty="0">
                <a:cs typeface="Arial" panose="020B0604020202020204" pitchFamily="34" charset="0"/>
              </a:rPr>
              <a:t>FEMM 4.2</a:t>
            </a:r>
          </a:p>
        </p:txBody>
      </p:sp>
      <p:sp>
        <p:nvSpPr>
          <p:cNvPr id="44" name="Rectángulo 43">
            <a:extLst>
              <a:ext uri="{FF2B5EF4-FFF2-40B4-BE49-F238E27FC236}">
                <a16:creationId xmlns:a16="http://schemas.microsoft.com/office/drawing/2014/main" id="{7A2D0BEE-0542-4994-A30D-01E668F46602}"/>
              </a:ext>
            </a:extLst>
          </p:cNvPr>
          <p:cNvSpPr/>
          <p:nvPr/>
        </p:nvSpPr>
        <p:spPr>
          <a:xfrm>
            <a:off x="8018457" y="6118579"/>
            <a:ext cx="1463491" cy="400110"/>
          </a:xfrm>
          <a:prstGeom prst="rect">
            <a:avLst/>
          </a:prstGeom>
        </p:spPr>
        <p:txBody>
          <a:bodyPr wrap="square">
            <a:spAutoFit/>
          </a:bodyPr>
          <a:lstStyle/>
          <a:p>
            <a:pPr algn="ctr"/>
            <a:r>
              <a:rPr lang="es-CO" sz="2000" dirty="0">
                <a:cs typeface="Arial" panose="020B0604020202020204" pitchFamily="34" charset="0"/>
              </a:rPr>
              <a:t>Fuerzas</a:t>
            </a:r>
          </a:p>
        </p:txBody>
      </p:sp>
    </p:spTree>
    <p:extLst>
      <p:ext uri="{BB962C8B-B14F-4D97-AF65-F5344CB8AC3E}">
        <p14:creationId xmlns:p14="http://schemas.microsoft.com/office/powerpoint/2010/main" val="2819040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ipe(down)">
                                      <p:cBhvr>
                                        <p:cTn id="25" dur="500"/>
                                        <p:tgtEl>
                                          <p:spTgt spid="42"/>
                                        </p:tgtEl>
                                      </p:cBhvr>
                                    </p:animEffect>
                                  </p:childTnLst>
                                </p:cTn>
                              </p:par>
                              <p:par>
                                <p:cTn id="26" presetID="22" presetClass="entr" presetSubtype="4" fill="hold"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wipe(down)">
                                      <p:cBhvr>
                                        <p:cTn id="28" dur="500"/>
                                        <p:tgtEl>
                                          <p:spTgt spid="37"/>
                                        </p:tgtEl>
                                      </p:cBhvr>
                                    </p:animEffect>
                                  </p:childTnLst>
                                </p:cTn>
                              </p:par>
                              <p:par>
                                <p:cTn id="29" presetID="22" presetClass="entr" presetSubtype="4"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down)">
                                      <p:cBhvr>
                                        <p:cTn id="31" dur="500"/>
                                        <p:tgtEl>
                                          <p:spTgt spid="38"/>
                                        </p:tgtEl>
                                      </p:cBhvr>
                                    </p:animEffect>
                                  </p:childTnLst>
                                </p:cTn>
                              </p:par>
                              <p:par>
                                <p:cTn id="32" presetID="22" presetClass="entr" presetSubtype="4"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down)">
                                      <p:cBhvr>
                                        <p:cTn id="34" dur="500"/>
                                        <p:tgtEl>
                                          <p:spTgt spid="39"/>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heel(1)">
                                      <p:cBhvr>
                                        <p:cTn id="39" dur="2000"/>
                                        <p:tgtEl>
                                          <p:spTgt spid="40"/>
                                        </p:tgtEl>
                                      </p:cBhvr>
                                    </p:animEffect>
                                  </p:childTnLst>
                                </p:cTn>
                              </p:par>
                              <p:par>
                                <p:cTn id="40" presetID="21" presetClass="entr" presetSubtype="1"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wheel(1)">
                                      <p:cBhvr>
                                        <p:cTn id="42" dur="2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40" grpId="0" animBg="1"/>
      <p:bldP spid="42"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riángulo rectángulo 14">
            <a:extLst>
              <a:ext uri="{FF2B5EF4-FFF2-40B4-BE49-F238E27FC236}">
                <a16:creationId xmlns:a16="http://schemas.microsoft.com/office/drawing/2014/main" id="{C5E36E99-5A64-43DE-873F-95F13832E242}"/>
              </a:ext>
            </a:extLst>
          </p:cNvPr>
          <p:cNvSpPr/>
          <p:nvPr/>
        </p:nvSpPr>
        <p:spPr>
          <a:xfrm>
            <a:off x="0" y="5926474"/>
            <a:ext cx="5448300" cy="937260"/>
          </a:xfrm>
          <a:prstGeom prst="rtTriangle">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6" name="Triángulo rectángulo 15">
            <a:extLst>
              <a:ext uri="{FF2B5EF4-FFF2-40B4-BE49-F238E27FC236}">
                <a16:creationId xmlns:a16="http://schemas.microsoft.com/office/drawing/2014/main" id="{522EE22E-4513-45F3-97DB-BBC9B15645F3}"/>
              </a:ext>
            </a:extLst>
          </p:cNvPr>
          <p:cNvSpPr/>
          <p:nvPr/>
        </p:nvSpPr>
        <p:spPr>
          <a:xfrm>
            <a:off x="0" y="6353194"/>
            <a:ext cx="4693920" cy="510540"/>
          </a:xfrm>
          <a:prstGeom prst="rtTriangle">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9" name="Rectángulo 18">
            <a:extLst>
              <a:ext uri="{FF2B5EF4-FFF2-40B4-BE49-F238E27FC236}">
                <a16:creationId xmlns:a16="http://schemas.microsoft.com/office/drawing/2014/main" id="{FE66FDC7-85B0-48C0-8519-E07FC4813EBF}"/>
              </a:ext>
            </a:extLst>
          </p:cNvPr>
          <p:cNvSpPr/>
          <p:nvPr/>
        </p:nvSpPr>
        <p:spPr>
          <a:xfrm>
            <a:off x="0" y="-4512"/>
            <a:ext cx="9743607" cy="972196"/>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pic>
        <p:nvPicPr>
          <p:cNvPr id="18" name="Imagen 17">
            <a:extLst>
              <a:ext uri="{FF2B5EF4-FFF2-40B4-BE49-F238E27FC236}">
                <a16:creationId xmlns:a16="http://schemas.microsoft.com/office/drawing/2014/main" id="{11AC0250-49F1-4BF6-81DB-0EA52AA38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2240" y="191777"/>
            <a:ext cx="1905000" cy="609600"/>
          </a:xfrm>
          <a:prstGeom prst="rect">
            <a:avLst/>
          </a:prstGeom>
        </p:spPr>
      </p:pic>
      <p:sp>
        <p:nvSpPr>
          <p:cNvPr id="20" name="Rectángulo 19">
            <a:extLst>
              <a:ext uri="{FF2B5EF4-FFF2-40B4-BE49-F238E27FC236}">
                <a16:creationId xmlns:a16="http://schemas.microsoft.com/office/drawing/2014/main" id="{4D70EE06-2F2C-4ACB-A2F0-6C9B05723E11}"/>
              </a:ext>
            </a:extLst>
          </p:cNvPr>
          <p:cNvSpPr/>
          <p:nvPr/>
        </p:nvSpPr>
        <p:spPr>
          <a:xfrm rot="16200000">
            <a:off x="-411146"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2" name="Título 1">
            <a:extLst>
              <a:ext uri="{FF2B5EF4-FFF2-40B4-BE49-F238E27FC236}">
                <a16:creationId xmlns:a16="http://schemas.microsoft.com/office/drawing/2014/main" id="{733497C1-E58B-45C0-8E78-10EE350EA9E2}"/>
              </a:ext>
            </a:extLst>
          </p:cNvPr>
          <p:cNvSpPr>
            <a:spLocks noGrp="1"/>
          </p:cNvSpPr>
          <p:nvPr>
            <p:ph type="title"/>
          </p:nvPr>
        </p:nvSpPr>
        <p:spPr>
          <a:xfrm>
            <a:off x="149903" y="0"/>
            <a:ext cx="9593705" cy="967685"/>
          </a:xfrm>
        </p:spPr>
        <p:txBody>
          <a:bodyPr>
            <a:normAutofit/>
          </a:bodyPr>
          <a:lstStyle/>
          <a:p>
            <a:r>
              <a:rPr lang="es-CO" sz="4000" b="1" dirty="0">
                <a:solidFill>
                  <a:schemeClr val="bg1"/>
                </a:solidFill>
              </a:rPr>
              <a:t>Caso de análisis</a:t>
            </a:r>
          </a:p>
        </p:txBody>
      </p:sp>
      <p:sp>
        <p:nvSpPr>
          <p:cNvPr id="21" name="Rectángulo 20">
            <a:extLst>
              <a:ext uri="{FF2B5EF4-FFF2-40B4-BE49-F238E27FC236}">
                <a16:creationId xmlns:a16="http://schemas.microsoft.com/office/drawing/2014/main" id="{7B5FEB03-4F23-4FE4-81B1-4850AA2BBD97}"/>
              </a:ext>
            </a:extLst>
          </p:cNvPr>
          <p:cNvSpPr/>
          <p:nvPr/>
        </p:nvSpPr>
        <p:spPr>
          <a:xfrm rot="16200000">
            <a:off x="11643454"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8" name="Marcador de número de diapositiva 7">
            <a:extLst>
              <a:ext uri="{FF2B5EF4-FFF2-40B4-BE49-F238E27FC236}">
                <a16:creationId xmlns:a16="http://schemas.microsoft.com/office/drawing/2014/main" id="{46EEFF9F-CB92-4278-AC68-B0639827ABAD}"/>
              </a:ext>
            </a:extLst>
          </p:cNvPr>
          <p:cNvSpPr>
            <a:spLocks noGrp="1"/>
          </p:cNvSpPr>
          <p:nvPr>
            <p:ph type="sldNum" sz="quarter" idx="12"/>
          </p:nvPr>
        </p:nvSpPr>
        <p:spPr/>
        <p:txBody>
          <a:bodyPr/>
          <a:lstStyle/>
          <a:p>
            <a:fld id="{6DE5E92C-5CFB-406A-A57A-A644CB709BAF}" type="slidenum">
              <a:rPr lang="es-CO" smtClean="0"/>
              <a:t>10</a:t>
            </a:fld>
            <a:endParaRPr lang="es-CO" dirty="0"/>
          </a:p>
        </p:txBody>
      </p:sp>
      <p:grpSp>
        <p:nvGrpSpPr>
          <p:cNvPr id="3" name="Grupo 2">
            <a:extLst>
              <a:ext uri="{FF2B5EF4-FFF2-40B4-BE49-F238E27FC236}">
                <a16:creationId xmlns:a16="http://schemas.microsoft.com/office/drawing/2014/main" id="{CF85B576-D0BF-4DE4-91DE-F3ED4E58F320}"/>
              </a:ext>
            </a:extLst>
          </p:cNvPr>
          <p:cNvGrpSpPr/>
          <p:nvPr/>
        </p:nvGrpSpPr>
        <p:grpSpPr>
          <a:xfrm>
            <a:off x="478308" y="1018131"/>
            <a:ext cx="5040000" cy="2808000"/>
            <a:chOff x="348618" y="1226217"/>
            <a:chExt cx="4618345" cy="3240000"/>
          </a:xfrm>
        </p:grpSpPr>
        <p:pic>
          <p:nvPicPr>
            <p:cNvPr id="45" name="Imagen 44">
              <a:extLst>
                <a:ext uri="{FF2B5EF4-FFF2-40B4-BE49-F238E27FC236}">
                  <a16:creationId xmlns:a16="http://schemas.microsoft.com/office/drawing/2014/main" id="{1D289E2B-2272-4F47-A98C-2FEDE6167EA8}"/>
                </a:ext>
              </a:extLst>
            </p:cNvPr>
            <p:cNvPicPr>
              <a:picLocks noChangeAspect="1"/>
            </p:cNvPicPr>
            <p:nvPr/>
          </p:nvPicPr>
          <p:blipFill>
            <a:blip r:embed="rId3"/>
            <a:stretch>
              <a:fillRect/>
            </a:stretch>
          </p:blipFill>
          <p:spPr>
            <a:xfrm>
              <a:off x="348621" y="1226217"/>
              <a:ext cx="4618342" cy="3240000"/>
            </a:xfrm>
            <a:prstGeom prst="rect">
              <a:avLst/>
            </a:prstGeom>
            <a:ln>
              <a:solidFill>
                <a:srgbClr val="0097CC"/>
              </a:solidFill>
            </a:ln>
          </p:spPr>
        </p:pic>
        <p:sp>
          <p:nvSpPr>
            <p:cNvPr id="47" name="Rectangle 2">
              <a:extLst>
                <a:ext uri="{FF2B5EF4-FFF2-40B4-BE49-F238E27FC236}">
                  <a16:creationId xmlns:a16="http://schemas.microsoft.com/office/drawing/2014/main" id="{B825B3B5-FC76-4A23-9050-1340152C2539}"/>
                </a:ext>
              </a:extLst>
            </p:cNvPr>
            <p:cNvSpPr>
              <a:spLocks noChangeArrowheads="1"/>
            </p:cNvSpPr>
            <p:nvPr/>
          </p:nvSpPr>
          <p:spPr bwMode="auto">
            <a:xfrm>
              <a:off x="348618" y="1262265"/>
              <a:ext cx="461834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O" altLang="es-CO" b="1" i="0" u="none" strike="noStrike" cap="none" normalizeH="0" baseline="0" dirty="0">
                  <a:ln>
                    <a:noFill/>
                  </a:ln>
                  <a:solidFill>
                    <a:schemeClr val="tx1"/>
                  </a:solidFill>
                  <a:effectLst/>
                  <a:ea typeface="Calibri" panose="020F0502020204030204" pitchFamily="34" charset="0"/>
                  <a:cs typeface="Arial" panose="020B0604020202020204" pitchFamily="34" charset="0"/>
                </a:rPr>
                <a:t>Fuerzas radiales baja tensión</a:t>
              </a:r>
            </a:p>
          </p:txBody>
        </p:sp>
      </p:grpSp>
      <p:grpSp>
        <p:nvGrpSpPr>
          <p:cNvPr id="4" name="Grupo 3">
            <a:extLst>
              <a:ext uri="{FF2B5EF4-FFF2-40B4-BE49-F238E27FC236}">
                <a16:creationId xmlns:a16="http://schemas.microsoft.com/office/drawing/2014/main" id="{6B40157E-E442-4D7B-94DB-674697E6F97B}"/>
              </a:ext>
            </a:extLst>
          </p:cNvPr>
          <p:cNvGrpSpPr/>
          <p:nvPr/>
        </p:nvGrpSpPr>
        <p:grpSpPr>
          <a:xfrm>
            <a:off x="6217600" y="989090"/>
            <a:ext cx="5040000" cy="2808000"/>
            <a:chOff x="5706258" y="1189700"/>
            <a:chExt cx="4618344" cy="3278397"/>
          </a:xfrm>
        </p:grpSpPr>
        <p:pic>
          <p:nvPicPr>
            <p:cNvPr id="46" name="Imagen 45">
              <a:extLst>
                <a:ext uri="{FF2B5EF4-FFF2-40B4-BE49-F238E27FC236}">
                  <a16:creationId xmlns:a16="http://schemas.microsoft.com/office/drawing/2014/main" id="{D5FFA866-9FFB-4B82-8EFD-375763BB36C4}"/>
                </a:ext>
              </a:extLst>
            </p:cNvPr>
            <p:cNvPicPr>
              <a:picLocks noChangeAspect="1"/>
            </p:cNvPicPr>
            <p:nvPr/>
          </p:nvPicPr>
          <p:blipFill>
            <a:blip r:embed="rId4"/>
            <a:stretch>
              <a:fillRect/>
            </a:stretch>
          </p:blipFill>
          <p:spPr>
            <a:xfrm>
              <a:off x="5706260" y="1228097"/>
              <a:ext cx="4618342" cy="3240000"/>
            </a:xfrm>
            <a:prstGeom prst="rect">
              <a:avLst/>
            </a:prstGeom>
            <a:ln>
              <a:solidFill>
                <a:srgbClr val="0097CC"/>
              </a:solidFill>
            </a:ln>
          </p:spPr>
        </p:pic>
        <p:sp>
          <p:nvSpPr>
            <p:cNvPr id="48" name="Rectangle 2">
              <a:extLst>
                <a:ext uri="{FF2B5EF4-FFF2-40B4-BE49-F238E27FC236}">
                  <a16:creationId xmlns:a16="http://schemas.microsoft.com/office/drawing/2014/main" id="{82C9D7E3-8A52-4331-881E-0F795DBF1DC9}"/>
                </a:ext>
              </a:extLst>
            </p:cNvPr>
            <p:cNvSpPr>
              <a:spLocks noChangeArrowheads="1"/>
            </p:cNvSpPr>
            <p:nvPr/>
          </p:nvSpPr>
          <p:spPr bwMode="auto">
            <a:xfrm>
              <a:off x="5706258" y="1189700"/>
              <a:ext cx="46183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O" altLang="es-CO" b="1" i="0" u="none" strike="noStrike" cap="none" normalizeH="0" baseline="0" dirty="0">
                  <a:ln>
                    <a:noFill/>
                  </a:ln>
                  <a:solidFill>
                    <a:schemeClr val="tx1"/>
                  </a:solidFill>
                  <a:effectLst/>
                  <a:ea typeface="Calibri" panose="020F0502020204030204" pitchFamily="34" charset="0"/>
                  <a:cs typeface="Arial" panose="020B0604020202020204" pitchFamily="34" charset="0"/>
                </a:rPr>
                <a:t>Fuerzas axiales baja tensión</a:t>
              </a:r>
            </a:p>
          </p:txBody>
        </p:sp>
      </p:grpSp>
      <p:grpSp>
        <p:nvGrpSpPr>
          <p:cNvPr id="5" name="Grupo 4">
            <a:extLst>
              <a:ext uri="{FF2B5EF4-FFF2-40B4-BE49-F238E27FC236}">
                <a16:creationId xmlns:a16="http://schemas.microsoft.com/office/drawing/2014/main" id="{853E0267-E3AE-4C33-9531-2349308ACA5A}"/>
              </a:ext>
            </a:extLst>
          </p:cNvPr>
          <p:cNvGrpSpPr/>
          <p:nvPr/>
        </p:nvGrpSpPr>
        <p:grpSpPr>
          <a:xfrm>
            <a:off x="470505" y="3886946"/>
            <a:ext cx="5040000" cy="2808000"/>
            <a:chOff x="609600" y="3461796"/>
            <a:chExt cx="5284986" cy="3672752"/>
          </a:xfrm>
        </p:grpSpPr>
        <p:pic>
          <p:nvPicPr>
            <p:cNvPr id="17" name="Imagen 16">
              <a:extLst>
                <a:ext uri="{FF2B5EF4-FFF2-40B4-BE49-F238E27FC236}">
                  <a16:creationId xmlns:a16="http://schemas.microsoft.com/office/drawing/2014/main" id="{3519CBCB-42C3-429C-88D9-47F0F93C172A}"/>
                </a:ext>
              </a:extLst>
            </p:cNvPr>
            <p:cNvPicPr>
              <a:picLocks noChangeAspect="1"/>
            </p:cNvPicPr>
            <p:nvPr/>
          </p:nvPicPr>
          <p:blipFill>
            <a:blip r:embed="rId5"/>
            <a:stretch>
              <a:fillRect/>
            </a:stretch>
          </p:blipFill>
          <p:spPr>
            <a:xfrm>
              <a:off x="609600" y="3534548"/>
              <a:ext cx="5284983" cy="3600000"/>
            </a:xfrm>
            <a:prstGeom prst="rect">
              <a:avLst/>
            </a:prstGeom>
            <a:ln>
              <a:solidFill>
                <a:srgbClr val="0097CC"/>
              </a:solidFill>
            </a:ln>
          </p:spPr>
        </p:pic>
        <p:sp>
          <p:nvSpPr>
            <p:cNvPr id="24" name="Rectangle 2">
              <a:extLst>
                <a:ext uri="{FF2B5EF4-FFF2-40B4-BE49-F238E27FC236}">
                  <a16:creationId xmlns:a16="http://schemas.microsoft.com/office/drawing/2014/main" id="{35A75F80-999B-4E1A-8024-E19A3C5824E5}"/>
                </a:ext>
              </a:extLst>
            </p:cNvPr>
            <p:cNvSpPr>
              <a:spLocks noChangeArrowheads="1"/>
            </p:cNvSpPr>
            <p:nvPr/>
          </p:nvSpPr>
          <p:spPr bwMode="auto">
            <a:xfrm>
              <a:off x="633220" y="3461796"/>
              <a:ext cx="5261366" cy="444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O" altLang="es-CO" b="1" i="0" u="none" strike="noStrike" cap="none" normalizeH="0" baseline="0" dirty="0">
                  <a:ln>
                    <a:noFill/>
                  </a:ln>
                  <a:solidFill>
                    <a:schemeClr val="tx1"/>
                  </a:solidFill>
                  <a:effectLst/>
                  <a:ea typeface="Calibri" panose="020F0502020204030204" pitchFamily="34" charset="0"/>
                  <a:cs typeface="Arial" panose="020B0604020202020204" pitchFamily="34" charset="0"/>
                </a:rPr>
                <a:t>Fuerzas radiales alta tensión</a:t>
              </a:r>
            </a:p>
          </p:txBody>
        </p:sp>
      </p:grpSp>
      <p:grpSp>
        <p:nvGrpSpPr>
          <p:cNvPr id="6" name="Grupo 5">
            <a:extLst>
              <a:ext uri="{FF2B5EF4-FFF2-40B4-BE49-F238E27FC236}">
                <a16:creationId xmlns:a16="http://schemas.microsoft.com/office/drawing/2014/main" id="{48370ED7-42FE-4BA4-92BD-0944FB7920E0}"/>
              </a:ext>
            </a:extLst>
          </p:cNvPr>
          <p:cNvGrpSpPr/>
          <p:nvPr/>
        </p:nvGrpSpPr>
        <p:grpSpPr>
          <a:xfrm>
            <a:off x="6178211" y="3873070"/>
            <a:ext cx="5079387" cy="2808000"/>
            <a:chOff x="5983142" y="3474010"/>
            <a:chExt cx="5302483" cy="3654055"/>
          </a:xfrm>
        </p:grpSpPr>
        <p:pic>
          <p:nvPicPr>
            <p:cNvPr id="22" name="Imagen 21">
              <a:extLst>
                <a:ext uri="{FF2B5EF4-FFF2-40B4-BE49-F238E27FC236}">
                  <a16:creationId xmlns:a16="http://schemas.microsoft.com/office/drawing/2014/main" id="{C071336C-CC22-40C0-9E94-3C5976F0628B}"/>
                </a:ext>
              </a:extLst>
            </p:cNvPr>
            <p:cNvPicPr>
              <a:picLocks noChangeAspect="1"/>
            </p:cNvPicPr>
            <p:nvPr/>
          </p:nvPicPr>
          <p:blipFill>
            <a:blip r:embed="rId6"/>
            <a:stretch>
              <a:fillRect/>
            </a:stretch>
          </p:blipFill>
          <p:spPr>
            <a:xfrm>
              <a:off x="6048078" y="3528065"/>
              <a:ext cx="5237547" cy="3600000"/>
            </a:xfrm>
            <a:prstGeom prst="rect">
              <a:avLst/>
            </a:prstGeom>
            <a:ln>
              <a:solidFill>
                <a:srgbClr val="0097CC"/>
              </a:solidFill>
            </a:ln>
          </p:spPr>
        </p:pic>
        <p:sp>
          <p:nvSpPr>
            <p:cNvPr id="25" name="Rectangle 2">
              <a:extLst>
                <a:ext uri="{FF2B5EF4-FFF2-40B4-BE49-F238E27FC236}">
                  <a16:creationId xmlns:a16="http://schemas.microsoft.com/office/drawing/2014/main" id="{7CAEB3B4-FA46-4861-A47E-3213AC18C1E9}"/>
                </a:ext>
              </a:extLst>
            </p:cNvPr>
            <p:cNvSpPr>
              <a:spLocks noChangeArrowheads="1"/>
            </p:cNvSpPr>
            <p:nvPr/>
          </p:nvSpPr>
          <p:spPr bwMode="auto">
            <a:xfrm>
              <a:off x="5983142" y="3474010"/>
              <a:ext cx="5261366" cy="44185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O" altLang="es-CO" b="1" i="0" u="none" strike="noStrike" cap="none" normalizeH="0" baseline="0" dirty="0">
                  <a:ln>
                    <a:noFill/>
                  </a:ln>
                  <a:solidFill>
                    <a:schemeClr val="tx1"/>
                  </a:solidFill>
                  <a:effectLst/>
                  <a:ea typeface="Calibri" panose="020F0502020204030204" pitchFamily="34" charset="0"/>
                  <a:cs typeface="Arial" panose="020B0604020202020204" pitchFamily="34" charset="0"/>
                </a:rPr>
                <a:t>Fuerzas axiales alta tensión</a:t>
              </a:r>
            </a:p>
          </p:txBody>
        </p:sp>
      </p:grpSp>
    </p:spTree>
    <p:extLst>
      <p:ext uri="{BB962C8B-B14F-4D97-AF65-F5344CB8AC3E}">
        <p14:creationId xmlns:p14="http://schemas.microsoft.com/office/powerpoint/2010/main" val="1607297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riángulo rectángulo 14">
            <a:extLst>
              <a:ext uri="{FF2B5EF4-FFF2-40B4-BE49-F238E27FC236}">
                <a16:creationId xmlns:a16="http://schemas.microsoft.com/office/drawing/2014/main" id="{C5E36E99-5A64-43DE-873F-95F13832E242}"/>
              </a:ext>
            </a:extLst>
          </p:cNvPr>
          <p:cNvSpPr/>
          <p:nvPr/>
        </p:nvSpPr>
        <p:spPr>
          <a:xfrm>
            <a:off x="0" y="5926474"/>
            <a:ext cx="5448300" cy="937260"/>
          </a:xfrm>
          <a:prstGeom prst="rtTriangle">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6" name="Triángulo rectángulo 15">
            <a:extLst>
              <a:ext uri="{FF2B5EF4-FFF2-40B4-BE49-F238E27FC236}">
                <a16:creationId xmlns:a16="http://schemas.microsoft.com/office/drawing/2014/main" id="{522EE22E-4513-45F3-97DB-BBC9B15645F3}"/>
              </a:ext>
            </a:extLst>
          </p:cNvPr>
          <p:cNvSpPr/>
          <p:nvPr/>
        </p:nvSpPr>
        <p:spPr>
          <a:xfrm>
            <a:off x="0" y="6353194"/>
            <a:ext cx="4693920" cy="510540"/>
          </a:xfrm>
          <a:prstGeom prst="rtTriangle">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9" name="Rectángulo 18">
            <a:extLst>
              <a:ext uri="{FF2B5EF4-FFF2-40B4-BE49-F238E27FC236}">
                <a16:creationId xmlns:a16="http://schemas.microsoft.com/office/drawing/2014/main" id="{FE66FDC7-85B0-48C0-8519-E07FC4813EBF}"/>
              </a:ext>
            </a:extLst>
          </p:cNvPr>
          <p:cNvSpPr/>
          <p:nvPr/>
        </p:nvSpPr>
        <p:spPr>
          <a:xfrm>
            <a:off x="0" y="-4512"/>
            <a:ext cx="9743607" cy="972196"/>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pic>
        <p:nvPicPr>
          <p:cNvPr id="18" name="Imagen 17">
            <a:extLst>
              <a:ext uri="{FF2B5EF4-FFF2-40B4-BE49-F238E27FC236}">
                <a16:creationId xmlns:a16="http://schemas.microsoft.com/office/drawing/2014/main" id="{11AC0250-49F1-4BF6-81DB-0EA52AA38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2240" y="191777"/>
            <a:ext cx="1905000" cy="609600"/>
          </a:xfrm>
          <a:prstGeom prst="rect">
            <a:avLst/>
          </a:prstGeom>
        </p:spPr>
      </p:pic>
      <p:sp>
        <p:nvSpPr>
          <p:cNvPr id="20" name="Rectángulo 19">
            <a:extLst>
              <a:ext uri="{FF2B5EF4-FFF2-40B4-BE49-F238E27FC236}">
                <a16:creationId xmlns:a16="http://schemas.microsoft.com/office/drawing/2014/main" id="{4D70EE06-2F2C-4ACB-A2F0-6C9B05723E11}"/>
              </a:ext>
            </a:extLst>
          </p:cNvPr>
          <p:cNvSpPr/>
          <p:nvPr/>
        </p:nvSpPr>
        <p:spPr>
          <a:xfrm rot="16200000">
            <a:off x="-411146"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2" name="Título 1">
            <a:extLst>
              <a:ext uri="{FF2B5EF4-FFF2-40B4-BE49-F238E27FC236}">
                <a16:creationId xmlns:a16="http://schemas.microsoft.com/office/drawing/2014/main" id="{733497C1-E58B-45C0-8E78-10EE350EA9E2}"/>
              </a:ext>
            </a:extLst>
          </p:cNvPr>
          <p:cNvSpPr>
            <a:spLocks noGrp="1"/>
          </p:cNvSpPr>
          <p:nvPr>
            <p:ph type="title"/>
          </p:nvPr>
        </p:nvSpPr>
        <p:spPr>
          <a:xfrm>
            <a:off x="149903" y="0"/>
            <a:ext cx="9593705" cy="967685"/>
          </a:xfrm>
        </p:spPr>
        <p:txBody>
          <a:bodyPr>
            <a:normAutofit/>
          </a:bodyPr>
          <a:lstStyle/>
          <a:p>
            <a:r>
              <a:rPr lang="es-CO" sz="4000" b="1" dirty="0">
                <a:solidFill>
                  <a:schemeClr val="bg1"/>
                </a:solidFill>
              </a:rPr>
              <a:t>Caso de análisis</a:t>
            </a:r>
          </a:p>
        </p:txBody>
      </p:sp>
      <p:sp>
        <p:nvSpPr>
          <p:cNvPr id="21" name="Rectángulo 20">
            <a:extLst>
              <a:ext uri="{FF2B5EF4-FFF2-40B4-BE49-F238E27FC236}">
                <a16:creationId xmlns:a16="http://schemas.microsoft.com/office/drawing/2014/main" id="{7B5FEB03-4F23-4FE4-81B1-4850AA2BBD97}"/>
              </a:ext>
            </a:extLst>
          </p:cNvPr>
          <p:cNvSpPr/>
          <p:nvPr/>
        </p:nvSpPr>
        <p:spPr>
          <a:xfrm rot="16200000">
            <a:off x="11643454"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8" name="Marcador de número de diapositiva 7">
            <a:extLst>
              <a:ext uri="{FF2B5EF4-FFF2-40B4-BE49-F238E27FC236}">
                <a16:creationId xmlns:a16="http://schemas.microsoft.com/office/drawing/2014/main" id="{46EEFF9F-CB92-4278-AC68-B0639827ABAD}"/>
              </a:ext>
            </a:extLst>
          </p:cNvPr>
          <p:cNvSpPr>
            <a:spLocks noGrp="1"/>
          </p:cNvSpPr>
          <p:nvPr>
            <p:ph type="sldNum" sz="quarter" idx="12"/>
          </p:nvPr>
        </p:nvSpPr>
        <p:spPr/>
        <p:txBody>
          <a:bodyPr/>
          <a:lstStyle/>
          <a:p>
            <a:fld id="{6DE5E92C-5CFB-406A-A57A-A644CB709BAF}" type="slidenum">
              <a:rPr lang="es-CO" smtClean="0"/>
              <a:t>11</a:t>
            </a:fld>
            <a:endParaRPr lang="es-CO" dirty="0"/>
          </a:p>
        </p:txBody>
      </p:sp>
      <p:graphicFrame>
        <p:nvGraphicFramePr>
          <p:cNvPr id="23" name="Tabla 22">
            <a:extLst>
              <a:ext uri="{FF2B5EF4-FFF2-40B4-BE49-F238E27FC236}">
                <a16:creationId xmlns:a16="http://schemas.microsoft.com/office/drawing/2014/main" id="{B4876175-6202-4879-AFAD-68FDC0E3C438}"/>
              </a:ext>
            </a:extLst>
          </p:cNvPr>
          <p:cNvGraphicFramePr>
            <a:graphicFrameLocks noGrp="1"/>
          </p:cNvGraphicFramePr>
          <p:nvPr>
            <p:extLst>
              <p:ext uri="{D42A27DB-BD31-4B8C-83A1-F6EECF244321}">
                <p14:modId xmlns:p14="http://schemas.microsoft.com/office/powerpoint/2010/main" val="1229680172"/>
              </p:ext>
            </p:extLst>
          </p:nvPr>
        </p:nvGraphicFramePr>
        <p:xfrm>
          <a:off x="301674" y="1095549"/>
          <a:ext cx="4893257" cy="2633754"/>
        </p:xfrm>
        <a:graphic>
          <a:graphicData uri="http://schemas.openxmlformats.org/drawingml/2006/table">
            <a:tbl>
              <a:tblPr firstRow="1" firstCol="1" bandRow="1">
                <a:tableStyleId>{5A111915-BE36-4E01-A7E5-04B1672EAD32}</a:tableStyleId>
              </a:tblPr>
              <a:tblGrid>
                <a:gridCol w="3352500">
                  <a:extLst>
                    <a:ext uri="{9D8B030D-6E8A-4147-A177-3AD203B41FA5}">
                      <a16:colId xmlns:a16="http://schemas.microsoft.com/office/drawing/2014/main" val="1733217321"/>
                    </a:ext>
                  </a:extLst>
                </a:gridCol>
                <a:gridCol w="1540757">
                  <a:extLst>
                    <a:ext uri="{9D8B030D-6E8A-4147-A177-3AD203B41FA5}">
                      <a16:colId xmlns:a16="http://schemas.microsoft.com/office/drawing/2014/main" val="3543195153"/>
                    </a:ext>
                  </a:extLst>
                </a:gridCol>
              </a:tblGrid>
              <a:tr h="418458">
                <a:tc>
                  <a:txBody>
                    <a:bodyPr/>
                    <a:lstStyle/>
                    <a:p>
                      <a:pPr algn="ctr">
                        <a:lnSpc>
                          <a:spcPct val="115000"/>
                        </a:lnSpc>
                        <a:spcAft>
                          <a:spcPts val="0"/>
                        </a:spcAft>
                      </a:pPr>
                      <a:r>
                        <a:rPr lang="es-CO" sz="1800" dirty="0">
                          <a:effectLst/>
                        </a:rPr>
                        <a:t>Fuerza (kN)</a:t>
                      </a:r>
                      <a:endParaRPr lang="es-CO"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0097CC"/>
                    </a:solidFill>
                  </a:tcPr>
                </a:tc>
                <a:tc>
                  <a:txBody>
                    <a:bodyPr/>
                    <a:lstStyle/>
                    <a:p>
                      <a:pPr algn="ctr">
                        <a:lnSpc>
                          <a:spcPct val="115000"/>
                        </a:lnSpc>
                        <a:spcAft>
                          <a:spcPts val="0"/>
                        </a:spcAft>
                      </a:pPr>
                      <a:r>
                        <a:rPr lang="es-CO" sz="1800" dirty="0">
                          <a:effectLst/>
                        </a:rPr>
                        <a:t>MEF</a:t>
                      </a:r>
                      <a:endParaRPr lang="es-CO"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0097CC"/>
                    </a:solidFill>
                  </a:tcPr>
                </a:tc>
                <a:extLst>
                  <a:ext uri="{0D108BD9-81ED-4DB2-BD59-A6C34878D82A}">
                    <a16:rowId xmlns:a16="http://schemas.microsoft.com/office/drawing/2014/main" val="2970189061"/>
                  </a:ext>
                </a:extLst>
              </a:tr>
              <a:tr h="369216">
                <a:tc>
                  <a:txBody>
                    <a:bodyPr/>
                    <a:lstStyle/>
                    <a:p>
                      <a:pPr algn="just">
                        <a:lnSpc>
                          <a:spcPct val="115000"/>
                        </a:lnSpc>
                        <a:spcAft>
                          <a:spcPts val="0"/>
                        </a:spcAft>
                      </a:pPr>
                      <a:r>
                        <a:rPr lang="es-CO" sz="1800" dirty="0">
                          <a:effectLst/>
                        </a:rPr>
                        <a:t>Radial total AT</a:t>
                      </a:r>
                      <a:endParaRPr lang="es-CO"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0"/>
                        </a:spcAft>
                      </a:pPr>
                      <a:r>
                        <a:rPr lang="es-CO" sz="1800" dirty="0">
                          <a:effectLst/>
                        </a:rPr>
                        <a:t>452,26</a:t>
                      </a:r>
                      <a:endParaRPr lang="es-CO"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416135795"/>
                  </a:ext>
                </a:extLst>
              </a:tr>
              <a:tr h="369216">
                <a:tc>
                  <a:txBody>
                    <a:bodyPr/>
                    <a:lstStyle/>
                    <a:p>
                      <a:pPr algn="just">
                        <a:lnSpc>
                          <a:spcPct val="115000"/>
                        </a:lnSpc>
                        <a:spcAft>
                          <a:spcPts val="0"/>
                        </a:spcAft>
                      </a:pPr>
                      <a:r>
                        <a:rPr lang="es-CO" sz="1800" dirty="0">
                          <a:effectLst/>
                        </a:rPr>
                        <a:t>Radial total BT</a:t>
                      </a:r>
                      <a:endParaRPr lang="es-CO"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0"/>
                        </a:spcAft>
                      </a:pPr>
                      <a:r>
                        <a:rPr lang="es-CO" sz="1800" dirty="0">
                          <a:effectLst/>
                        </a:rPr>
                        <a:t>-295,30</a:t>
                      </a:r>
                      <a:endParaRPr lang="es-CO"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278921561"/>
                  </a:ext>
                </a:extLst>
              </a:tr>
              <a:tr h="369216">
                <a:tc>
                  <a:txBody>
                    <a:bodyPr/>
                    <a:lstStyle/>
                    <a:p>
                      <a:pPr algn="just">
                        <a:lnSpc>
                          <a:spcPct val="115000"/>
                        </a:lnSpc>
                        <a:spcAft>
                          <a:spcPts val="0"/>
                        </a:spcAft>
                      </a:pPr>
                      <a:r>
                        <a:rPr lang="es-CO" sz="1800" dirty="0">
                          <a:effectLst/>
                        </a:rPr>
                        <a:t>Axial máxima extremos AT</a:t>
                      </a:r>
                      <a:endParaRPr lang="es-CO"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0"/>
                        </a:spcAft>
                      </a:pPr>
                      <a:r>
                        <a:rPr lang="es-CO" sz="1800" dirty="0">
                          <a:effectLst/>
                        </a:rPr>
                        <a:t>10,570</a:t>
                      </a:r>
                      <a:endParaRPr lang="es-CO"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91007217"/>
                  </a:ext>
                </a:extLst>
              </a:tr>
              <a:tr h="369216">
                <a:tc>
                  <a:txBody>
                    <a:bodyPr/>
                    <a:lstStyle/>
                    <a:p>
                      <a:pPr algn="just">
                        <a:lnSpc>
                          <a:spcPct val="115000"/>
                        </a:lnSpc>
                        <a:spcAft>
                          <a:spcPts val="0"/>
                        </a:spcAft>
                      </a:pPr>
                      <a:r>
                        <a:rPr lang="es-CO" sz="1800" dirty="0">
                          <a:effectLst/>
                        </a:rPr>
                        <a:t>Axial máxima extremos BT</a:t>
                      </a:r>
                      <a:endParaRPr lang="es-CO"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0"/>
                        </a:spcAft>
                      </a:pPr>
                      <a:r>
                        <a:rPr lang="es-CO" sz="1800" dirty="0">
                          <a:effectLst/>
                        </a:rPr>
                        <a:t>22,095</a:t>
                      </a:r>
                      <a:endParaRPr lang="es-CO"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984605411"/>
                  </a:ext>
                </a:extLst>
              </a:tr>
              <a:tr h="369216">
                <a:tc>
                  <a:txBody>
                    <a:bodyPr/>
                    <a:lstStyle/>
                    <a:p>
                      <a:pPr algn="just">
                        <a:lnSpc>
                          <a:spcPct val="115000"/>
                        </a:lnSpc>
                        <a:spcAft>
                          <a:spcPts val="0"/>
                        </a:spcAft>
                      </a:pPr>
                      <a:r>
                        <a:rPr lang="es-CO" sz="1800" dirty="0">
                          <a:effectLst/>
                        </a:rPr>
                        <a:t>Axial compresión total AT</a:t>
                      </a:r>
                      <a:endParaRPr lang="es-CO"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0"/>
                        </a:spcAft>
                      </a:pPr>
                      <a:r>
                        <a:rPr lang="es-CO" sz="1800" dirty="0">
                          <a:effectLst/>
                        </a:rPr>
                        <a:t>730,180</a:t>
                      </a:r>
                      <a:endParaRPr lang="es-CO"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06848043"/>
                  </a:ext>
                </a:extLst>
              </a:tr>
              <a:tr h="369216">
                <a:tc>
                  <a:txBody>
                    <a:bodyPr/>
                    <a:lstStyle/>
                    <a:p>
                      <a:pPr algn="just">
                        <a:lnSpc>
                          <a:spcPct val="115000"/>
                        </a:lnSpc>
                        <a:spcAft>
                          <a:spcPts val="0"/>
                        </a:spcAft>
                      </a:pPr>
                      <a:r>
                        <a:rPr lang="es-CO" sz="1800" dirty="0">
                          <a:effectLst/>
                        </a:rPr>
                        <a:t>Axial compresión total BT</a:t>
                      </a:r>
                      <a:endParaRPr lang="es-CO"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0"/>
                        </a:spcAft>
                      </a:pPr>
                      <a:r>
                        <a:rPr lang="es-CO" sz="1800" dirty="0">
                          <a:effectLst/>
                        </a:rPr>
                        <a:t>448,209</a:t>
                      </a:r>
                      <a:endParaRPr lang="es-CO"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4219835"/>
                  </a:ext>
                </a:extLst>
              </a:tr>
            </a:tbl>
          </a:graphicData>
        </a:graphic>
      </p:graphicFrame>
      <p:graphicFrame>
        <p:nvGraphicFramePr>
          <p:cNvPr id="27" name="Tabla 26">
            <a:extLst>
              <a:ext uri="{FF2B5EF4-FFF2-40B4-BE49-F238E27FC236}">
                <a16:creationId xmlns:a16="http://schemas.microsoft.com/office/drawing/2014/main" id="{6E5502E6-B282-4839-A009-6BC50A421081}"/>
              </a:ext>
            </a:extLst>
          </p:cNvPr>
          <p:cNvGraphicFramePr>
            <a:graphicFrameLocks noGrp="1"/>
          </p:cNvGraphicFramePr>
          <p:nvPr>
            <p:extLst>
              <p:ext uri="{D42A27DB-BD31-4B8C-83A1-F6EECF244321}">
                <p14:modId xmlns:p14="http://schemas.microsoft.com/office/powerpoint/2010/main" val="3437249232"/>
              </p:ext>
            </p:extLst>
          </p:nvPr>
        </p:nvGraphicFramePr>
        <p:xfrm>
          <a:off x="301674" y="3857167"/>
          <a:ext cx="8435925" cy="2147959"/>
        </p:xfrm>
        <a:graphic>
          <a:graphicData uri="http://schemas.openxmlformats.org/drawingml/2006/table">
            <a:tbl>
              <a:tblPr firstRow="1" firstCol="1" bandRow="1">
                <a:tableStyleId>{5A111915-BE36-4E01-A7E5-04B1672EAD32}</a:tableStyleId>
              </a:tblPr>
              <a:tblGrid>
                <a:gridCol w="3716878">
                  <a:extLst>
                    <a:ext uri="{9D8B030D-6E8A-4147-A177-3AD203B41FA5}">
                      <a16:colId xmlns:a16="http://schemas.microsoft.com/office/drawing/2014/main" val="2425271244"/>
                    </a:ext>
                  </a:extLst>
                </a:gridCol>
                <a:gridCol w="2012955">
                  <a:extLst>
                    <a:ext uri="{9D8B030D-6E8A-4147-A177-3AD203B41FA5}">
                      <a16:colId xmlns:a16="http://schemas.microsoft.com/office/drawing/2014/main" val="1892268948"/>
                    </a:ext>
                  </a:extLst>
                </a:gridCol>
                <a:gridCol w="2706092">
                  <a:extLst>
                    <a:ext uri="{9D8B030D-6E8A-4147-A177-3AD203B41FA5}">
                      <a16:colId xmlns:a16="http://schemas.microsoft.com/office/drawing/2014/main" val="1718617786"/>
                    </a:ext>
                  </a:extLst>
                </a:gridCol>
              </a:tblGrid>
              <a:tr h="635461">
                <a:tc>
                  <a:txBody>
                    <a:bodyPr/>
                    <a:lstStyle/>
                    <a:p>
                      <a:pPr algn="ctr">
                        <a:lnSpc>
                          <a:spcPct val="115000"/>
                        </a:lnSpc>
                        <a:spcAft>
                          <a:spcPts val="0"/>
                        </a:spcAft>
                      </a:pPr>
                      <a:r>
                        <a:rPr lang="es-ES" sz="1800" dirty="0">
                          <a:effectLst/>
                        </a:rPr>
                        <a:t>Esfuerzo</a:t>
                      </a:r>
                      <a:endParaRPr lang="es-CO"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0097CC"/>
                    </a:solidFill>
                  </a:tcPr>
                </a:tc>
                <a:tc>
                  <a:txBody>
                    <a:bodyPr/>
                    <a:lstStyle/>
                    <a:p>
                      <a:pPr algn="ctr">
                        <a:lnSpc>
                          <a:spcPct val="115000"/>
                        </a:lnSpc>
                        <a:spcAft>
                          <a:spcPts val="0"/>
                        </a:spcAft>
                      </a:pPr>
                      <a:r>
                        <a:rPr lang="es-ES" sz="1800" dirty="0">
                          <a:effectLst/>
                        </a:rPr>
                        <a:t>Valor Calculado (MPa)</a:t>
                      </a:r>
                      <a:endParaRPr lang="es-CO"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0097CC"/>
                    </a:solidFill>
                  </a:tcPr>
                </a:tc>
                <a:tc>
                  <a:txBody>
                    <a:bodyPr/>
                    <a:lstStyle/>
                    <a:p>
                      <a:pPr algn="ctr">
                        <a:lnSpc>
                          <a:spcPct val="115000"/>
                        </a:lnSpc>
                        <a:spcAft>
                          <a:spcPts val="0"/>
                        </a:spcAft>
                      </a:pPr>
                      <a:r>
                        <a:rPr lang="es-ES" sz="1800" dirty="0">
                          <a:effectLst/>
                        </a:rPr>
                        <a:t>Valor recomendado IEC (MPa)</a:t>
                      </a:r>
                      <a:endParaRPr lang="es-CO"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0097CC"/>
                    </a:solidFill>
                  </a:tcPr>
                </a:tc>
                <a:extLst>
                  <a:ext uri="{0D108BD9-81ED-4DB2-BD59-A6C34878D82A}">
                    <a16:rowId xmlns:a16="http://schemas.microsoft.com/office/drawing/2014/main" val="2917174902"/>
                  </a:ext>
                </a:extLst>
              </a:tr>
              <a:tr h="381172">
                <a:tc>
                  <a:txBody>
                    <a:bodyPr/>
                    <a:lstStyle/>
                    <a:p>
                      <a:pPr algn="ctr">
                        <a:lnSpc>
                          <a:spcPct val="115000"/>
                        </a:lnSpc>
                        <a:spcAft>
                          <a:spcPts val="0"/>
                        </a:spcAft>
                      </a:pPr>
                      <a:r>
                        <a:rPr lang="es-ES" sz="1800" dirty="0">
                          <a:effectLst/>
                        </a:rPr>
                        <a:t>Circunferencial promedio AT </a:t>
                      </a:r>
                      <a:r>
                        <a:rPr lang="el-GR" sz="1800" dirty="0">
                          <a:effectLst/>
                        </a:rPr>
                        <a:t>σ</a:t>
                      </a:r>
                      <a:r>
                        <a:rPr lang="es-CO" sz="1800" dirty="0">
                          <a:effectLst/>
                        </a:rPr>
                        <a:t>*t </a:t>
                      </a:r>
                      <a:endParaRPr lang="es-CO"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0"/>
                        </a:spcAft>
                      </a:pPr>
                      <a:r>
                        <a:rPr lang="es-ES" sz="1800" dirty="0">
                          <a:effectLst/>
                        </a:rPr>
                        <a:t>4,279</a:t>
                      </a:r>
                      <a:endParaRPr lang="es-CO"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0"/>
                        </a:spcAft>
                      </a:pPr>
                      <a:r>
                        <a:rPr lang="es-ES" sz="1800" dirty="0">
                          <a:effectLst/>
                        </a:rPr>
                        <a:t>0,9 *R</a:t>
                      </a:r>
                      <a:r>
                        <a:rPr lang="es-ES" sz="1800" baseline="-25000" dirty="0">
                          <a:effectLst/>
                        </a:rPr>
                        <a:t>P0,2</a:t>
                      </a:r>
                      <a:r>
                        <a:rPr lang="es-ES" sz="1800" dirty="0">
                          <a:effectLst/>
                        </a:rPr>
                        <a:t>=58,5</a:t>
                      </a:r>
                      <a:endParaRPr lang="es-CO"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743534910"/>
                  </a:ext>
                </a:extLst>
              </a:tr>
              <a:tr h="419724">
                <a:tc>
                  <a:txBody>
                    <a:bodyPr/>
                    <a:lstStyle/>
                    <a:p>
                      <a:pPr algn="ctr">
                        <a:lnSpc>
                          <a:spcPct val="115000"/>
                        </a:lnSpc>
                        <a:spcAft>
                          <a:spcPts val="0"/>
                        </a:spcAft>
                      </a:pPr>
                      <a:r>
                        <a:rPr lang="es-ES" sz="1800" dirty="0">
                          <a:effectLst/>
                        </a:rPr>
                        <a:t>Circunferencial promedio BT </a:t>
                      </a:r>
                      <a:r>
                        <a:rPr lang="el-GR" sz="1800" dirty="0">
                          <a:effectLst/>
                        </a:rPr>
                        <a:t>σ</a:t>
                      </a:r>
                      <a:r>
                        <a:rPr lang="es-CO" sz="1800" dirty="0">
                          <a:effectLst/>
                        </a:rPr>
                        <a:t>*t </a:t>
                      </a:r>
                      <a:endParaRPr lang="es-CO"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0"/>
                        </a:spcAft>
                      </a:pPr>
                      <a:r>
                        <a:rPr lang="es-ES" sz="1800" dirty="0">
                          <a:effectLst/>
                        </a:rPr>
                        <a:t>-4,353</a:t>
                      </a:r>
                      <a:endParaRPr lang="es-CO"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0"/>
                        </a:spcAft>
                      </a:pPr>
                      <a:r>
                        <a:rPr lang="es-ES" sz="1800" dirty="0">
                          <a:effectLst/>
                        </a:rPr>
                        <a:t>0,35 *R</a:t>
                      </a:r>
                      <a:r>
                        <a:rPr lang="es-ES" sz="1800" baseline="-25000" dirty="0">
                          <a:effectLst/>
                        </a:rPr>
                        <a:t>P0,2</a:t>
                      </a:r>
                      <a:r>
                        <a:rPr lang="es-ES" sz="1800" dirty="0">
                          <a:effectLst/>
                        </a:rPr>
                        <a:t>=22,75</a:t>
                      </a:r>
                      <a:endParaRPr lang="es-CO"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19856941"/>
                  </a:ext>
                </a:extLst>
              </a:tr>
              <a:tr h="355801">
                <a:tc>
                  <a:txBody>
                    <a:bodyPr/>
                    <a:lstStyle/>
                    <a:p>
                      <a:pPr algn="ctr">
                        <a:lnSpc>
                          <a:spcPct val="115000"/>
                        </a:lnSpc>
                        <a:spcAft>
                          <a:spcPts val="0"/>
                        </a:spcAft>
                      </a:pPr>
                      <a:r>
                        <a:rPr lang="es-ES" sz="1800" dirty="0">
                          <a:effectLst/>
                        </a:rPr>
                        <a:t>Compresión axial AT </a:t>
                      </a:r>
                      <a:r>
                        <a:rPr lang="el-GR" sz="1800" dirty="0">
                          <a:effectLst/>
                        </a:rPr>
                        <a:t>σ</a:t>
                      </a:r>
                      <a:r>
                        <a:rPr lang="es-CO" sz="1800" dirty="0">
                          <a:effectLst/>
                        </a:rPr>
                        <a:t>*cwi </a:t>
                      </a:r>
                      <a:endParaRPr lang="es-CO"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0"/>
                        </a:spcAft>
                      </a:pPr>
                      <a:r>
                        <a:rPr lang="es-ES" sz="1800" dirty="0">
                          <a:effectLst/>
                        </a:rPr>
                        <a:t>4,432</a:t>
                      </a:r>
                      <a:endParaRPr lang="es-CO"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0"/>
                        </a:spcAft>
                      </a:pPr>
                      <a:r>
                        <a:rPr lang="es-ES" sz="1800" dirty="0">
                          <a:effectLst/>
                        </a:rPr>
                        <a:t>35</a:t>
                      </a:r>
                      <a:endParaRPr lang="es-CO"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96215335"/>
                  </a:ext>
                </a:extLst>
              </a:tr>
              <a:tr h="355801">
                <a:tc>
                  <a:txBody>
                    <a:bodyPr/>
                    <a:lstStyle/>
                    <a:p>
                      <a:pPr algn="ctr">
                        <a:lnSpc>
                          <a:spcPct val="115000"/>
                        </a:lnSpc>
                        <a:spcAft>
                          <a:spcPts val="0"/>
                        </a:spcAft>
                      </a:pPr>
                      <a:r>
                        <a:rPr lang="es-ES" sz="1800" dirty="0">
                          <a:effectLst/>
                        </a:rPr>
                        <a:t>Compresión axial BT </a:t>
                      </a:r>
                      <a:r>
                        <a:rPr lang="el-GR" sz="1800" dirty="0">
                          <a:effectLst/>
                        </a:rPr>
                        <a:t>σ</a:t>
                      </a:r>
                      <a:r>
                        <a:rPr lang="es-CO" sz="1800" dirty="0">
                          <a:effectLst/>
                        </a:rPr>
                        <a:t>*cwi </a:t>
                      </a:r>
                      <a:endParaRPr lang="es-CO"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0"/>
                        </a:spcAft>
                      </a:pPr>
                      <a:r>
                        <a:rPr lang="es-ES" sz="1800" dirty="0">
                          <a:effectLst/>
                        </a:rPr>
                        <a:t>7,693</a:t>
                      </a:r>
                      <a:endParaRPr lang="es-CO"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0"/>
                        </a:spcAft>
                      </a:pPr>
                      <a:r>
                        <a:rPr lang="es-ES" sz="1800" dirty="0">
                          <a:effectLst/>
                        </a:rPr>
                        <a:t>35</a:t>
                      </a:r>
                      <a:endParaRPr lang="es-CO"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50177030"/>
                  </a:ext>
                </a:extLst>
              </a:tr>
            </a:tbl>
          </a:graphicData>
        </a:graphic>
      </p:graphicFrame>
      <p:sp>
        <p:nvSpPr>
          <p:cNvPr id="28" name="Rectángulo 27">
            <a:extLst>
              <a:ext uri="{FF2B5EF4-FFF2-40B4-BE49-F238E27FC236}">
                <a16:creationId xmlns:a16="http://schemas.microsoft.com/office/drawing/2014/main" id="{00CADBC2-79B1-412C-B837-6FD761E5ACD6}"/>
              </a:ext>
            </a:extLst>
          </p:cNvPr>
          <p:cNvSpPr/>
          <p:nvPr/>
        </p:nvSpPr>
        <p:spPr>
          <a:xfrm>
            <a:off x="6540631" y="1744436"/>
            <a:ext cx="4334109" cy="1015663"/>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dirty="0"/>
              <a:t>El transformador teóricamente es apto para  soportar los esfuerzos de cortocircuito</a:t>
            </a:r>
          </a:p>
        </p:txBody>
      </p:sp>
      <p:sp>
        <p:nvSpPr>
          <p:cNvPr id="13" name="Rectángulo 12">
            <a:extLst>
              <a:ext uri="{FF2B5EF4-FFF2-40B4-BE49-F238E27FC236}">
                <a16:creationId xmlns:a16="http://schemas.microsoft.com/office/drawing/2014/main" id="{70130B7E-A5D7-43A4-BB7E-DCCF9ED4AA49}"/>
              </a:ext>
            </a:extLst>
          </p:cNvPr>
          <p:cNvSpPr/>
          <p:nvPr/>
        </p:nvSpPr>
        <p:spPr>
          <a:xfrm>
            <a:off x="2466814" y="6005126"/>
            <a:ext cx="562975" cy="307777"/>
          </a:xfrm>
          <a:prstGeom prst="rect">
            <a:avLst/>
          </a:prstGeom>
        </p:spPr>
        <p:txBody>
          <a:bodyPr wrap="none">
            <a:spAutoFit/>
          </a:bodyPr>
          <a:lstStyle/>
          <a:p>
            <a:r>
              <a:rPr lang="es-ES" sz="1400" dirty="0">
                <a:latin typeface="+mj-lt"/>
                <a:cs typeface="Arial" panose="020B0604020202020204" pitchFamily="34" charset="0"/>
              </a:rPr>
              <a:t>R</a:t>
            </a:r>
            <a:r>
              <a:rPr lang="es-ES" sz="1400" baseline="-25000" dirty="0">
                <a:latin typeface="+mj-lt"/>
                <a:cs typeface="Arial" panose="020B0604020202020204" pitchFamily="34" charset="0"/>
              </a:rPr>
              <a:t>P0,2</a:t>
            </a:r>
            <a:r>
              <a:rPr lang="es-ES" sz="1400" baseline="-25000" dirty="0">
                <a:cs typeface="Arial" panose="020B0604020202020204" pitchFamily="34" charset="0"/>
              </a:rPr>
              <a:t> </a:t>
            </a:r>
            <a:endParaRPr lang="es-CO" sz="1400" dirty="0"/>
          </a:p>
        </p:txBody>
      </p:sp>
      <p:sp>
        <p:nvSpPr>
          <p:cNvPr id="14" name="Rectángulo 13">
            <a:extLst>
              <a:ext uri="{FF2B5EF4-FFF2-40B4-BE49-F238E27FC236}">
                <a16:creationId xmlns:a16="http://schemas.microsoft.com/office/drawing/2014/main" id="{48FB67BD-8C55-45B9-A917-0CF09F47222D}"/>
              </a:ext>
            </a:extLst>
          </p:cNvPr>
          <p:cNvSpPr/>
          <p:nvPr/>
        </p:nvSpPr>
        <p:spPr>
          <a:xfrm>
            <a:off x="3029788" y="6045417"/>
            <a:ext cx="7844952" cy="523220"/>
          </a:xfrm>
          <a:prstGeom prst="rect">
            <a:avLst/>
          </a:prstGeom>
        </p:spPr>
        <p:txBody>
          <a:bodyPr wrap="square">
            <a:spAutoFit/>
          </a:bodyPr>
          <a:lstStyle/>
          <a:p>
            <a:pPr algn="just"/>
            <a:r>
              <a:rPr lang="es-ES" sz="1400" dirty="0">
                <a:latin typeface="+mj-lt"/>
                <a:cs typeface="Arial" panose="020B0604020202020204" pitchFamily="34" charset="0"/>
              </a:rPr>
              <a:t>Es el esfuerzo de fluencia del 0,2%. Para el aluminio esta entre 65Mpa-130MPa</a:t>
            </a:r>
          </a:p>
          <a:p>
            <a:pPr algn="just"/>
            <a:r>
              <a:rPr lang="es-ES" sz="1400" dirty="0">
                <a:latin typeface="+mj-lt"/>
                <a:cs typeface="Arial" panose="020B0604020202020204" pitchFamily="34" charset="0"/>
              </a:rPr>
              <a:t>Para el cobre recocido es de 90MPa y para el cobre endurecido entre 110-280MPa.</a:t>
            </a:r>
            <a:endParaRPr lang="es-CO" sz="1400" dirty="0">
              <a:latin typeface="+mj-lt"/>
              <a:cs typeface="Arial" panose="020B0604020202020204" pitchFamily="34" charset="0"/>
            </a:endParaRPr>
          </a:p>
        </p:txBody>
      </p:sp>
    </p:spTree>
    <p:extLst>
      <p:ext uri="{BB962C8B-B14F-4D97-AF65-F5344CB8AC3E}">
        <p14:creationId xmlns:p14="http://schemas.microsoft.com/office/powerpoint/2010/main" val="65688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riángulo rectángulo 14">
            <a:extLst>
              <a:ext uri="{FF2B5EF4-FFF2-40B4-BE49-F238E27FC236}">
                <a16:creationId xmlns:a16="http://schemas.microsoft.com/office/drawing/2014/main" id="{C5E36E99-5A64-43DE-873F-95F13832E242}"/>
              </a:ext>
            </a:extLst>
          </p:cNvPr>
          <p:cNvSpPr/>
          <p:nvPr/>
        </p:nvSpPr>
        <p:spPr>
          <a:xfrm>
            <a:off x="0" y="5926474"/>
            <a:ext cx="5448300" cy="937260"/>
          </a:xfrm>
          <a:prstGeom prst="rtTriangle">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6" name="Triángulo rectángulo 15">
            <a:extLst>
              <a:ext uri="{FF2B5EF4-FFF2-40B4-BE49-F238E27FC236}">
                <a16:creationId xmlns:a16="http://schemas.microsoft.com/office/drawing/2014/main" id="{522EE22E-4513-45F3-97DB-BBC9B15645F3}"/>
              </a:ext>
            </a:extLst>
          </p:cNvPr>
          <p:cNvSpPr/>
          <p:nvPr/>
        </p:nvSpPr>
        <p:spPr>
          <a:xfrm>
            <a:off x="0" y="6353194"/>
            <a:ext cx="4693920" cy="510540"/>
          </a:xfrm>
          <a:prstGeom prst="rtTriangle">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9" name="Rectángulo 18">
            <a:extLst>
              <a:ext uri="{FF2B5EF4-FFF2-40B4-BE49-F238E27FC236}">
                <a16:creationId xmlns:a16="http://schemas.microsoft.com/office/drawing/2014/main" id="{FE66FDC7-85B0-48C0-8519-E07FC4813EBF}"/>
              </a:ext>
            </a:extLst>
          </p:cNvPr>
          <p:cNvSpPr/>
          <p:nvPr/>
        </p:nvSpPr>
        <p:spPr>
          <a:xfrm>
            <a:off x="0" y="-4512"/>
            <a:ext cx="9743607" cy="972196"/>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pic>
        <p:nvPicPr>
          <p:cNvPr id="18" name="Imagen 17">
            <a:extLst>
              <a:ext uri="{FF2B5EF4-FFF2-40B4-BE49-F238E27FC236}">
                <a16:creationId xmlns:a16="http://schemas.microsoft.com/office/drawing/2014/main" id="{11AC0250-49F1-4BF6-81DB-0EA52AA38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2240" y="191777"/>
            <a:ext cx="1905000" cy="609600"/>
          </a:xfrm>
          <a:prstGeom prst="rect">
            <a:avLst/>
          </a:prstGeom>
        </p:spPr>
      </p:pic>
      <p:sp>
        <p:nvSpPr>
          <p:cNvPr id="20" name="Rectángulo 19">
            <a:extLst>
              <a:ext uri="{FF2B5EF4-FFF2-40B4-BE49-F238E27FC236}">
                <a16:creationId xmlns:a16="http://schemas.microsoft.com/office/drawing/2014/main" id="{4D70EE06-2F2C-4ACB-A2F0-6C9B05723E11}"/>
              </a:ext>
            </a:extLst>
          </p:cNvPr>
          <p:cNvSpPr/>
          <p:nvPr/>
        </p:nvSpPr>
        <p:spPr>
          <a:xfrm rot="16200000">
            <a:off x="-411146"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2" name="Título 1">
            <a:extLst>
              <a:ext uri="{FF2B5EF4-FFF2-40B4-BE49-F238E27FC236}">
                <a16:creationId xmlns:a16="http://schemas.microsoft.com/office/drawing/2014/main" id="{733497C1-E58B-45C0-8E78-10EE350EA9E2}"/>
              </a:ext>
            </a:extLst>
          </p:cNvPr>
          <p:cNvSpPr>
            <a:spLocks noGrp="1"/>
          </p:cNvSpPr>
          <p:nvPr>
            <p:ph type="title"/>
          </p:nvPr>
        </p:nvSpPr>
        <p:spPr>
          <a:xfrm>
            <a:off x="149903" y="0"/>
            <a:ext cx="9593705" cy="967685"/>
          </a:xfrm>
        </p:spPr>
        <p:txBody>
          <a:bodyPr>
            <a:normAutofit/>
          </a:bodyPr>
          <a:lstStyle/>
          <a:p>
            <a:r>
              <a:rPr lang="es-CO" sz="4000" b="1" dirty="0">
                <a:solidFill>
                  <a:schemeClr val="bg1"/>
                </a:solidFill>
              </a:rPr>
              <a:t>Proyecto de investigación</a:t>
            </a:r>
          </a:p>
        </p:txBody>
      </p:sp>
      <p:sp>
        <p:nvSpPr>
          <p:cNvPr id="21" name="Rectángulo 20">
            <a:extLst>
              <a:ext uri="{FF2B5EF4-FFF2-40B4-BE49-F238E27FC236}">
                <a16:creationId xmlns:a16="http://schemas.microsoft.com/office/drawing/2014/main" id="{7B5FEB03-4F23-4FE4-81B1-4850AA2BBD97}"/>
              </a:ext>
            </a:extLst>
          </p:cNvPr>
          <p:cNvSpPr/>
          <p:nvPr/>
        </p:nvSpPr>
        <p:spPr>
          <a:xfrm rot="16200000">
            <a:off x="11643454"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8" name="Marcador de número de diapositiva 7">
            <a:extLst>
              <a:ext uri="{FF2B5EF4-FFF2-40B4-BE49-F238E27FC236}">
                <a16:creationId xmlns:a16="http://schemas.microsoft.com/office/drawing/2014/main" id="{46EEFF9F-CB92-4278-AC68-B0639827ABAD}"/>
              </a:ext>
            </a:extLst>
          </p:cNvPr>
          <p:cNvSpPr>
            <a:spLocks noGrp="1"/>
          </p:cNvSpPr>
          <p:nvPr>
            <p:ph type="sldNum" sz="quarter" idx="12"/>
          </p:nvPr>
        </p:nvSpPr>
        <p:spPr/>
        <p:txBody>
          <a:bodyPr/>
          <a:lstStyle/>
          <a:p>
            <a:fld id="{6DE5E92C-5CFB-406A-A57A-A644CB709BAF}" type="slidenum">
              <a:rPr lang="es-CO" smtClean="0"/>
              <a:t>12</a:t>
            </a:fld>
            <a:endParaRPr lang="es-CO" dirty="0"/>
          </a:p>
        </p:txBody>
      </p:sp>
      <p:pic>
        <p:nvPicPr>
          <p:cNvPr id="4" name="Imagen 3">
            <a:extLst>
              <a:ext uri="{FF2B5EF4-FFF2-40B4-BE49-F238E27FC236}">
                <a16:creationId xmlns:a16="http://schemas.microsoft.com/office/drawing/2014/main" id="{F723B6DE-5514-409E-938B-8395CCD717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997" y="2669310"/>
            <a:ext cx="4800000" cy="3600000"/>
          </a:xfrm>
          <a:prstGeom prst="rect">
            <a:avLst/>
          </a:prstGeom>
        </p:spPr>
      </p:pic>
      <p:pic>
        <p:nvPicPr>
          <p:cNvPr id="6" name="Imagen 5">
            <a:extLst>
              <a:ext uri="{FF2B5EF4-FFF2-40B4-BE49-F238E27FC236}">
                <a16:creationId xmlns:a16="http://schemas.microsoft.com/office/drawing/2014/main" id="{81C06B03-6B07-4553-A975-7819440B6049}"/>
              </a:ext>
            </a:extLst>
          </p:cNvPr>
          <p:cNvPicPr>
            <a:picLocks noChangeAspect="1"/>
          </p:cNvPicPr>
          <p:nvPr/>
        </p:nvPicPr>
        <p:blipFill rotWithShape="1">
          <a:blip r:embed="rId4">
            <a:extLst>
              <a:ext uri="{28A0092B-C50C-407E-A947-70E740481C1C}">
                <a14:useLocalDpi xmlns:a14="http://schemas.microsoft.com/office/drawing/2010/main" val="0"/>
              </a:ext>
            </a:extLst>
          </a:blip>
          <a:srcRect r="15013"/>
          <a:stretch/>
        </p:blipFill>
        <p:spPr>
          <a:xfrm rot="5400000">
            <a:off x="7194304" y="1373642"/>
            <a:ext cx="2202873" cy="1944000"/>
          </a:xfrm>
          <a:prstGeom prst="rect">
            <a:avLst/>
          </a:prstGeom>
        </p:spPr>
      </p:pic>
      <p:pic>
        <p:nvPicPr>
          <p:cNvPr id="9" name="Imagen 8">
            <a:extLst>
              <a:ext uri="{FF2B5EF4-FFF2-40B4-BE49-F238E27FC236}">
                <a16:creationId xmlns:a16="http://schemas.microsoft.com/office/drawing/2014/main" id="{F4C3DBB7-9E20-44E3-9C32-956EE5DFF9FE}"/>
              </a:ext>
            </a:extLst>
          </p:cNvPr>
          <p:cNvPicPr>
            <a:picLocks noChangeAspect="1"/>
          </p:cNvPicPr>
          <p:nvPr/>
        </p:nvPicPr>
        <p:blipFill rotWithShape="1">
          <a:blip r:embed="rId5">
            <a:extLst>
              <a:ext uri="{28A0092B-C50C-407E-A947-70E740481C1C}">
                <a14:useLocalDpi xmlns:a14="http://schemas.microsoft.com/office/drawing/2010/main" val="0"/>
              </a:ext>
            </a:extLst>
          </a:blip>
          <a:srcRect l="12755" r="22671"/>
          <a:stretch/>
        </p:blipFill>
        <p:spPr>
          <a:xfrm rot="5400000">
            <a:off x="6014182" y="4535801"/>
            <a:ext cx="1653313" cy="1920272"/>
          </a:xfrm>
          <a:prstGeom prst="rect">
            <a:avLst/>
          </a:prstGeom>
        </p:spPr>
      </p:pic>
      <p:pic>
        <p:nvPicPr>
          <p:cNvPr id="11" name="Imagen 10">
            <a:extLst>
              <a:ext uri="{FF2B5EF4-FFF2-40B4-BE49-F238E27FC236}">
                <a16:creationId xmlns:a16="http://schemas.microsoft.com/office/drawing/2014/main" id="{0AB19544-A631-447F-94F6-43AD7893F7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92346" y="1244205"/>
            <a:ext cx="1661267" cy="2212933"/>
          </a:xfrm>
          <a:prstGeom prst="rect">
            <a:avLst/>
          </a:prstGeom>
        </p:spPr>
      </p:pic>
      <p:sp>
        <p:nvSpPr>
          <p:cNvPr id="22" name="Rectángulo 21">
            <a:extLst>
              <a:ext uri="{FF2B5EF4-FFF2-40B4-BE49-F238E27FC236}">
                <a16:creationId xmlns:a16="http://schemas.microsoft.com/office/drawing/2014/main" id="{58E29E6F-2828-48E0-A1E8-E2170CC0DDBA}"/>
              </a:ext>
            </a:extLst>
          </p:cNvPr>
          <p:cNvSpPr/>
          <p:nvPr/>
        </p:nvSpPr>
        <p:spPr>
          <a:xfrm>
            <a:off x="341746" y="1132511"/>
            <a:ext cx="6788727" cy="1323439"/>
          </a:xfrm>
          <a:prstGeom prst="rect">
            <a:avLst/>
          </a:prstGeom>
        </p:spPr>
        <p:txBody>
          <a:bodyPr wrap="square">
            <a:spAutoFit/>
          </a:bodyPr>
          <a:lstStyle/>
          <a:p>
            <a:pPr algn="just"/>
            <a:r>
              <a:rPr lang="es-CO" sz="2000" dirty="0">
                <a:latin typeface="+mj-lt"/>
                <a:cs typeface="Arial" panose="020B0604020202020204" pitchFamily="34" charset="0"/>
              </a:rPr>
              <a:t>Transformador de 75kVA conexión Y/Y 13,2/208V Zcc 3,23% instrumentado con galgas extensiométricas para medir el esfuerzo en los conductores producido por fuerzas radiales.</a:t>
            </a:r>
          </a:p>
        </p:txBody>
      </p:sp>
      <p:sp>
        <p:nvSpPr>
          <p:cNvPr id="23" name="Rectángulo 22">
            <a:extLst>
              <a:ext uri="{FF2B5EF4-FFF2-40B4-BE49-F238E27FC236}">
                <a16:creationId xmlns:a16="http://schemas.microsoft.com/office/drawing/2014/main" id="{024824C7-88D1-4066-A011-06389B5D6034}"/>
              </a:ext>
            </a:extLst>
          </p:cNvPr>
          <p:cNvSpPr/>
          <p:nvPr/>
        </p:nvSpPr>
        <p:spPr>
          <a:xfrm>
            <a:off x="7092075" y="3491648"/>
            <a:ext cx="2412144" cy="707886"/>
          </a:xfrm>
          <a:prstGeom prst="rect">
            <a:avLst/>
          </a:prstGeom>
        </p:spPr>
        <p:txBody>
          <a:bodyPr wrap="square">
            <a:spAutoFit/>
          </a:bodyPr>
          <a:lstStyle/>
          <a:p>
            <a:pPr algn="ctr"/>
            <a:r>
              <a:rPr lang="es-CO" sz="2000" dirty="0">
                <a:latin typeface="+mj-lt"/>
                <a:cs typeface="Arial" panose="020B0604020202020204" pitchFamily="34" charset="0"/>
              </a:rPr>
              <a:t>Sensor en fleje de Baja tensión</a:t>
            </a:r>
          </a:p>
        </p:txBody>
      </p:sp>
      <p:sp>
        <p:nvSpPr>
          <p:cNvPr id="24" name="Rectángulo 23">
            <a:extLst>
              <a:ext uri="{FF2B5EF4-FFF2-40B4-BE49-F238E27FC236}">
                <a16:creationId xmlns:a16="http://schemas.microsoft.com/office/drawing/2014/main" id="{95F2516A-F68D-4799-A4DD-CB6F8F42F7EA}"/>
              </a:ext>
            </a:extLst>
          </p:cNvPr>
          <p:cNvSpPr/>
          <p:nvPr/>
        </p:nvSpPr>
        <p:spPr>
          <a:xfrm>
            <a:off x="9575431" y="3559739"/>
            <a:ext cx="2412144" cy="707886"/>
          </a:xfrm>
          <a:prstGeom prst="rect">
            <a:avLst/>
          </a:prstGeom>
        </p:spPr>
        <p:txBody>
          <a:bodyPr wrap="square">
            <a:spAutoFit/>
          </a:bodyPr>
          <a:lstStyle/>
          <a:p>
            <a:pPr algn="ctr"/>
            <a:r>
              <a:rPr lang="es-CO" sz="2000" dirty="0">
                <a:latin typeface="+mj-lt"/>
                <a:cs typeface="Arial" panose="020B0604020202020204" pitchFamily="34" charset="0"/>
              </a:rPr>
              <a:t>Sensor en devanado de alta tensión</a:t>
            </a:r>
          </a:p>
        </p:txBody>
      </p:sp>
      <p:sp>
        <p:nvSpPr>
          <p:cNvPr id="25" name="Rectángulo 24">
            <a:extLst>
              <a:ext uri="{FF2B5EF4-FFF2-40B4-BE49-F238E27FC236}">
                <a16:creationId xmlns:a16="http://schemas.microsoft.com/office/drawing/2014/main" id="{03CCF4C1-E852-4224-9F72-BF402E3828FF}"/>
              </a:ext>
            </a:extLst>
          </p:cNvPr>
          <p:cNvSpPr/>
          <p:nvPr/>
        </p:nvSpPr>
        <p:spPr>
          <a:xfrm>
            <a:off x="7767698" y="4955379"/>
            <a:ext cx="2044989" cy="1015663"/>
          </a:xfrm>
          <a:prstGeom prst="rect">
            <a:avLst/>
          </a:prstGeom>
        </p:spPr>
        <p:txBody>
          <a:bodyPr wrap="square">
            <a:spAutoFit/>
          </a:bodyPr>
          <a:lstStyle/>
          <a:p>
            <a:pPr algn="ctr"/>
            <a:r>
              <a:rPr lang="es-CO" sz="2000" dirty="0">
                <a:latin typeface="+mj-lt"/>
                <a:cs typeface="Arial" panose="020B0604020202020204" pitchFamily="34" charset="0"/>
              </a:rPr>
              <a:t>Silicona de protección del sensor.</a:t>
            </a:r>
          </a:p>
        </p:txBody>
      </p:sp>
    </p:spTree>
    <p:extLst>
      <p:ext uri="{BB962C8B-B14F-4D97-AF65-F5344CB8AC3E}">
        <p14:creationId xmlns:p14="http://schemas.microsoft.com/office/powerpoint/2010/main" val="318627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riángulo rectángulo 14">
            <a:extLst>
              <a:ext uri="{FF2B5EF4-FFF2-40B4-BE49-F238E27FC236}">
                <a16:creationId xmlns:a16="http://schemas.microsoft.com/office/drawing/2014/main" id="{C5E36E99-5A64-43DE-873F-95F13832E242}"/>
              </a:ext>
            </a:extLst>
          </p:cNvPr>
          <p:cNvSpPr/>
          <p:nvPr/>
        </p:nvSpPr>
        <p:spPr>
          <a:xfrm>
            <a:off x="0" y="5926474"/>
            <a:ext cx="5448300" cy="937260"/>
          </a:xfrm>
          <a:prstGeom prst="rtTriangle">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6" name="Triángulo rectángulo 15">
            <a:extLst>
              <a:ext uri="{FF2B5EF4-FFF2-40B4-BE49-F238E27FC236}">
                <a16:creationId xmlns:a16="http://schemas.microsoft.com/office/drawing/2014/main" id="{522EE22E-4513-45F3-97DB-BBC9B15645F3}"/>
              </a:ext>
            </a:extLst>
          </p:cNvPr>
          <p:cNvSpPr/>
          <p:nvPr/>
        </p:nvSpPr>
        <p:spPr>
          <a:xfrm>
            <a:off x="0" y="6353194"/>
            <a:ext cx="4693920" cy="510540"/>
          </a:xfrm>
          <a:prstGeom prst="rtTriangle">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9" name="Rectángulo 18">
            <a:extLst>
              <a:ext uri="{FF2B5EF4-FFF2-40B4-BE49-F238E27FC236}">
                <a16:creationId xmlns:a16="http://schemas.microsoft.com/office/drawing/2014/main" id="{FE66FDC7-85B0-48C0-8519-E07FC4813EBF}"/>
              </a:ext>
            </a:extLst>
          </p:cNvPr>
          <p:cNvSpPr/>
          <p:nvPr/>
        </p:nvSpPr>
        <p:spPr>
          <a:xfrm>
            <a:off x="0" y="-4512"/>
            <a:ext cx="9743607" cy="972196"/>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pic>
        <p:nvPicPr>
          <p:cNvPr id="18" name="Imagen 17">
            <a:extLst>
              <a:ext uri="{FF2B5EF4-FFF2-40B4-BE49-F238E27FC236}">
                <a16:creationId xmlns:a16="http://schemas.microsoft.com/office/drawing/2014/main" id="{11AC0250-49F1-4BF6-81DB-0EA52AA38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2240" y="191777"/>
            <a:ext cx="1905000" cy="609600"/>
          </a:xfrm>
          <a:prstGeom prst="rect">
            <a:avLst/>
          </a:prstGeom>
        </p:spPr>
      </p:pic>
      <p:sp>
        <p:nvSpPr>
          <p:cNvPr id="20" name="Rectángulo 19">
            <a:extLst>
              <a:ext uri="{FF2B5EF4-FFF2-40B4-BE49-F238E27FC236}">
                <a16:creationId xmlns:a16="http://schemas.microsoft.com/office/drawing/2014/main" id="{4D70EE06-2F2C-4ACB-A2F0-6C9B05723E11}"/>
              </a:ext>
            </a:extLst>
          </p:cNvPr>
          <p:cNvSpPr/>
          <p:nvPr/>
        </p:nvSpPr>
        <p:spPr>
          <a:xfrm rot="16200000">
            <a:off x="-411146"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2" name="Título 1">
            <a:extLst>
              <a:ext uri="{FF2B5EF4-FFF2-40B4-BE49-F238E27FC236}">
                <a16:creationId xmlns:a16="http://schemas.microsoft.com/office/drawing/2014/main" id="{733497C1-E58B-45C0-8E78-10EE350EA9E2}"/>
              </a:ext>
            </a:extLst>
          </p:cNvPr>
          <p:cNvSpPr>
            <a:spLocks noGrp="1"/>
          </p:cNvSpPr>
          <p:nvPr>
            <p:ph type="title"/>
          </p:nvPr>
        </p:nvSpPr>
        <p:spPr>
          <a:xfrm>
            <a:off x="149903" y="0"/>
            <a:ext cx="9593705" cy="967685"/>
          </a:xfrm>
        </p:spPr>
        <p:txBody>
          <a:bodyPr>
            <a:normAutofit/>
          </a:bodyPr>
          <a:lstStyle/>
          <a:p>
            <a:r>
              <a:rPr lang="es-CO" sz="4000" b="1" dirty="0">
                <a:solidFill>
                  <a:schemeClr val="bg1"/>
                </a:solidFill>
              </a:rPr>
              <a:t>Proyecto de investigación</a:t>
            </a:r>
          </a:p>
        </p:txBody>
      </p:sp>
      <p:sp>
        <p:nvSpPr>
          <p:cNvPr id="21" name="Rectángulo 20">
            <a:extLst>
              <a:ext uri="{FF2B5EF4-FFF2-40B4-BE49-F238E27FC236}">
                <a16:creationId xmlns:a16="http://schemas.microsoft.com/office/drawing/2014/main" id="{7B5FEB03-4F23-4FE4-81B1-4850AA2BBD97}"/>
              </a:ext>
            </a:extLst>
          </p:cNvPr>
          <p:cNvSpPr/>
          <p:nvPr/>
        </p:nvSpPr>
        <p:spPr>
          <a:xfrm rot="16200000">
            <a:off x="11643454"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8" name="Marcador de número de diapositiva 7">
            <a:extLst>
              <a:ext uri="{FF2B5EF4-FFF2-40B4-BE49-F238E27FC236}">
                <a16:creationId xmlns:a16="http://schemas.microsoft.com/office/drawing/2014/main" id="{46EEFF9F-CB92-4278-AC68-B0639827ABAD}"/>
              </a:ext>
            </a:extLst>
          </p:cNvPr>
          <p:cNvSpPr>
            <a:spLocks noGrp="1"/>
          </p:cNvSpPr>
          <p:nvPr>
            <p:ph type="sldNum" sz="quarter" idx="12"/>
          </p:nvPr>
        </p:nvSpPr>
        <p:spPr/>
        <p:txBody>
          <a:bodyPr/>
          <a:lstStyle/>
          <a:p>
            <a:fld id="{6DE5E92C-5CFB-406A-A57A-A644CB709BAF}" type="slidenum">
              <a:rPr lang="es-CO" smtClean="0"/>
              <a:t>13</a:t>
            </a:fld>
            <a:endParaRPr lang="es-CO" dirty="0"/>
          </a:p>
        </p:txBody>
      </p:sp>
      <p:sp>
        <p:nvSpPr>
          <p:cNvPr id="22" name="Rectángulo 21">
            <a:extLst>
              <a:ext uri="{FF2B5EF4-FFF2-40B4-BE49-F238E27FC236}">
                <a16:creationId xmlns:a16="http://schemas.microsoft.com/office/drawing/2014/main" id="{58E29E6F-2828-48E0-A1E8-E2170CC0DDBA}"/>
              </a:ext>
            </a:extLst>
          </p:cNvPr>
          <p:cNvSpPr/>
          <p:nvPr/>
        </p:nvSpPr>
        <p:spPr>
          <a:xfrm>
            <a:off x="341746" y="1132511"/>
            <a:ext cx="6788727" cy="400110"/>
          </a:xfrm>
          <a:prstGeom prst="rect">
            <a:avLst/>
          </a:prstGeom>
        </p:spPr>
        <p:txBody>
          <a:bodyPr wrap="square">
            <a:spAutoFit/>
          </a:bodyPr>
          <a:lstStyle/>
          <a:p>
            <a:pPr algn="just"/>
            <a:r>
              <a:rPr lang="es-CO" sz="2000" dirty="0">
                <a:latin typeface="+mj-lt"/>
                <a:cs typeface="Arial" panose="020B0604020202020204" pitchFamily="34" charset="0"/>
              </a:rPr>
              <a:t>Aplicativo ShortcircuitUV</a:t>
            </a:r>
          </a:p>
        </p:txBody>
      </p:sp>
      <p:pic>
        <p:nvPicPr>
          <p:cNvPr id="26" name="Imagen 25">
            <a:extLst>
              <a:ext uri="{FF2B5EF4-FFF2-40B4-BE49-F238E27FC236}">
                <a16:creationId xmlns:a16="http://schemas.microsoft.com/office/drawing/2014/main" id="{C4861BC4-BA2E-4FE0-8CE6-28BDA95C1294}"/>
              </a:ext>
            </a:extLst>
          </p:cNvPr>
          <p:cNvPicPr/>
          <p:nvPr/>
        </p:nvPicPr>
        <p:blipFill rotWithShape="1">
          <a:blip r:embed="rId3"/>
          <a:srcRect l="23846" t="6010" r="24034" b="4748"/>
          <a:stretch/>
        </p:blipFill>
        <p:spPr bwMode="auto">
          <a:xfrm>
            <a:off x="793740" y="1947077"/>
            <a:ext cx="4153015" cy="3872717"/>
          </a:xfrm>
          <a:prstGeom prst="rect">
            <a:avLst/>
          </a:prstGeom>
          <a:ln>
            <a:noFill/>
          </a:ln>
          <a:extLst>
            <a:ext uri="{53640926-AAD7-44D8-BBD7-CCE9431645EC}">
              <a14:shadowObscured xmlns:a14="http://schemas.microsoft.com/office/drawing/2010/main"/>
            </a:ext>
          </a:extLst>
        </p:spPr>
      </p:pic>
      <p:pic>
        <p:nvPicPr>
          <p:cNvPr id="27" name="Imagen 26">
            <a:extLst>
              <a:ext uri="{FF2B5EF4-FFF2-40B4-BE49-F238E27FC236}">
                <a16:creationId xmlns:a16="http://schemas.microsoft.com/office/drawing/2014/main" id="{1159B333-59F9-4ECA-AB81-7EE411F96125}"/>
              </a:ext>
            </a:extLst>
          </p:cNvPr>
          <p:cNvPicPr/>
          <p:nvPr/>
        </p:nvPicPr>
        <p:blipFill rotWithShape="1">
          <a:blip r:embed="rId4"/>
          <a:srcRect l="20362" t="32752" r="20419" b="31791"/>
          <a:stretch/>
        </p:blipFill>
        <p:spPr bwMode="auto">
          <a:xfrm>
            <a:off x="6210300" y="2975385"/>
            <a:ext cx="5372100" cy="1816100"/>
          </a:xfrm>
          <a:prstGeom prst="rect">
            <a:avLst/>
          </a:prstGeom>
          <a:ln>
            <a:noFill/>
          </a:ln>
          <a:extLst>
            <a:ext uri="{53640926-AAD7-44D8-BBD7-CCE9431645EC}">
              <a14:shadowObscured xmlns:a14="http://schemas.microsoft.com/office/drawing/2010/main"/>
            </a:ext>
          </a:extLst>
        </p:spPr>
      </p:pic>
      <p:sp>
        <p:nvSpPr>
          <p:cNvPr id="3" name="Flecha: a la derecha 2">
            <a:extLst>
              <a:ext uri="{FF2B5EF4-FFF2-40B4-BE49-F238E27FC236}">
                <a16:creationId xmlns:a16="http://schemas.microsoft.com/office/drawing/2014/main" id="{DD9433C9-F25A-40AE-924E-A592B3F3D01D}"/>
              </a:ext>
            </a:extLst>
          </p:cNvPr>
          <p:cNvSpPr/>
          <p:nvPr/>
        </p:nvSpPr>
        <p:spPr>
          <a:xfrm>
            <a:off x="5254677" y="3529492"/>
            <a:ext cx="647700" cy="707886"/>
          </a:xfrm>
          <a:prstGeom prst="rightArrow">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32" name="Rectángulo 31">
            <a:extLst>
              <a:ext uri="{FF2B5EF4-FFF2-40B4-BE49-F238E27FC236}">
                <a16:creationId xmlns:a16="http://schemas.microsoft.com/office/drawing/2014/main" id="{A60C5831-2DC9-4D45-84B5-9302440FEB20}"/>
              </a:ext>
            </a:extLst>
          </p:cNvPr>
          <p:cNvSpPr/>
          <p:nvPr/>
        </p:nvSpPr>
        <p:spPr>
          <a:xfrm>
            <a:off x="7509163" y="4995298"/>
            <a:ext cx="3048000" cy="657270"/>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dirty="0"/>
              <a:t>Cálculo de corrientes de cortocircuito</a:t>
            </a:r>
          </a:p>
        </p:txBody>
      </p:sp>
      <p:sp>
        <p:nvSpPr>
          <p:cNvPr id="33" name="Rectángulo 32">
            <a:extLst>
              <a:ext uri="{FF2B5EF4-FFF2-40B4-BE49-F238E27FC236}">
                <a16:creationId xmlns:a16="http://schemas.microsoft.com/office/drawing/2014/main" id="{AA4B9D74-EBF0-4686-9843-0C053210EE0B}"/>
              </a:ext>
            </a:extLst>
          </p:cNvPr>
          <p:cNvSpPr/>
          <p:nvPr/>
        </p:nvSpPr>
        <p:spPr>
          <a:xfrm>
            <a:off x="7592291" y="1203242"/>
            <a:ext cx="4234949" cy="1466246"/>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dirty="0"/>
              <a:t>Cálculo de fuerzas método de Roth</a:t>
            </a:r>
          </a:p>
          <a:p>
            <a:pPr algn="ctr"/>
            <a:r>
              <a:rPr lang="es-CO" dirty="0"/>
              <a:t>Cálculo de fuerzas formulas</a:t>
            </a:r>
          </a:p>
          <a:p>
            <a:pPr algn="ctr"/>
            <a:r>
              <a:rPr lang="es-CO" dirty="0"/>
              <a:t>Cálculo de esfuerzos formulas</a:t>
            </a:r>
          </a:p>
          <a:p>
            <a:pPr algn="ctr"/>
            <a:r>
              <a:rPr lang="es-CO" dirty="0"/>
              <a:t>Comparación de valores</a:t>
            </a:r>
          </a:p>
        </p:txBody>
      </p:sp>
    </p:spTree>
    <p:extLst>
      <p:ext uri="{BB962C8B-B14F-4D97-AF65-F5344CB8AC3E}">
        <p14:creationId xmlns:p14="http://schemas.microsoft.com/office/powerpoint/2010/main" val="935537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riángulo rectángulo 14">
            <a:extLst>
              <a:ext uri="{FF2B5EF4-FFF2-40B4-BE49-F238E27FC236}">
                <a16:creationId xmlns:a16="http://schemas.microsoft.com/office/drawing/2014/main" id="{C5E36E99-5A64-43DE-873F-95F13832E242}"/>
              </a:ext>
            </a:extLst>
          </p:cNvPr>
          <p:cNvSpPr/>
          <p:nvPr/>
        </p:nvSpPr>
        <p:spPr>
          <a:xfrm>
            <a:off x="0" y="5926474"/>
            <a:ext cx="5448300" cy="937260"/>
          </a:xfrm>
          <a:prstGeom prst="rtTriangle">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6" name="Triángulo rectángulo 15">
            <a:extLst>
              <a:ext uri="{FF2B5EF4-FFF2-40B4-BE49-F238E27FC236}">
                <a16:creationId xmlns:a16="http://schemas.microsoft.com/office/drawing/2014/main" id="{522EE22E-4513-45F3-97DB-BBC9B15645F3}"/>
              </a:ext>
            </a:extLst>
          </p:cNvPr>
          <p:cNvSpPr/>
          <p:nvPr/>
        </p:nvSpPr>
        <p:spPr>
          <a:xfrm>
            <a:off x="0" y="6353194"/>
            <a:ext cx="4693920" cy="510540"/>
          </a:xfrm>
          <a:prstGeom prst="rtTriangle">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9" name="Rectángulo 18">
            <a:extLst>
              <a:ext uri="{FF2B5EF4-FFF2-40B4-BE49-F238E27FC236}">
                <a16:creationId xmlns:a16="http://schemas.microsoft.com/office/drawing/2014/main" id="{FE66FDC7-85B0-48C0-8519-E07FC4813EBF}"/>
              </a:ext>
            </a:extLst>
          </p:cNvPr>
          <p:cNvSpPr/>
          <p:nvPr/>
        </p:nvSpPr>
        <p:spPr>
          <a:xfrm>
            <a:off x="0" y="-4512"/>
            <a:ext cx="9743607" cy="972196"/>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pic>
        <p:nvPicPr>
          <p:cNvPr id="18" name="Imagen 17">
            <a:extLst>
              <a:ext uri="{FF2B5EF4-FFF2-40B4-BE49-F238E27FC236}">
                <a16:creationId xmlns:a16="http://schemas.microsoft.com/office/drawing/2014/main" id="{11AC0250-49F1-4BF6-81DB-0EA52AA38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2240" y="191777"/>
            <a:ext cx="1905000" cy="609600"/>
          </a:xfrm>
          <a:prstGeom prst="rect">
            <a:avLst/>
          </a:prstGeom>
        </p:spPr>
      </p:pic>
      <p:sp>
        <p:nvSpPr>
          <p:cNvPr id="20" name="Rectángulo 19">
            <a:extLst>
              <a:ext uri="{FF2B5EF4-FFF2-40B4-BE49-F238E27FC236}">
                <a16:creationId xmlns:a16="http://schemas.microsoft.com/office/drawing/2014/main" id="{4D70EE06-2F2C-4ACB-A2F0-6C9B05723E11}"/>
              </a:ext>
            </a:extLst>
          </p:cNvPr>
          <p:cNvSpPr/>
          <p:nvPr/>
        </p:nvSpPr>
        <p:spPr>
          <a:xfrm rot="16200000">
            <a:off x="-411146"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2" name="Título 1">
            <a:extLst>
              <a:ext uri="{FF2B5EF4-FFF2-40B4-BE49-F238E27FC236}">
                <a16:creationId xmlns:a16="http://schemas.microsoft.com/office/drawing/2014/main" id="{733497C1-E58B-45C0-8E78-10EE350EA9E2}"/>
              </a:ext>
            </a:extLst>
          </p:cNvPr>
          <p:cNvSpPr>
            <a:spLocks noGrp="1"/>
          </p:cNvSpPr>
          <p:nvPr>
            <p:ph type="title"/>
          </p:nvPr>
        </p:nvSpPr>
        <p:spPr>
          <a:xfrm>
            <a:off x="149903" y="0"/>
            <a:ext cx="9593705" cy="967685"/>
          </a:xfrm>
        </p:spPr>
        <p:txBody>
          <a:bodyPr>
            <a:normAutofit/>
          </a:bodyPr>
          <a:lstStyle/>
          <a:p>
            <a:r>
              <a:rPr lang="es-CO" sz="4000" b="1" dirty="0">
                <a:solidFill>
                  <a:schemeClr val="bg1"/>
                </a:solidFill>
              </a:rPr>
              <a:t>Proyecto de investigación</a:t>
            </a:r>
          </a:p>
        </p:txBody>
      </p:sp>
      <p:sp>
        <p:nvSpPr>
          <p:cNvPr id="21" name="Rectángulo 20">
            <a:extLst>
              <a:ext uri="{FF2B5EF4-FFF2-40B4-BE49-F238E27FC236}">
                <a16:creationId xmlns:a16="http://schemas.microsoft.com/office/drawing/2014/main" id="{7B5FEB03-4F23-4FE4-81B1-4850AA2BBD97}"/>
              </a:ext>
            </a:extLst>
          </p:cNvPr>
          <p:cNvSpPr/>
          <p:nvPr/>
        </p:nvSpPr>
        <p:spPr>
          <a:xfrm rot="16200000">
            <a:off x="11643454"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8" name="Marcador de número de diapositiva 7">
            <a:extLst>
              <a:ext uri="{FF2B5EF4-FFF2-40B4-BE49-F238E27FC236}">
                <a16:creationId xmlns:a16="http://schemas.microsoft.com/office/drawing/2014/main" id="{46EEFF9F-CB92-4278-AC68-B0639827ABAD}"/>
              </a:ext>
            </a:extLst>
          </p:cNvPr>
          <p:cNvSpPr>
            <a:spLocks noGrp="1"/>
          </p:cNvSpPr>
          <p:nvPr>
            <p:ph type="sldNum" sz="quarter" idx="12"/>
          </p:nvPr>
        </p:nvSpPr>
        <p:spPr/>
        <p:txBody>
          <a:bodyPr/>
          <a:lstStyle/>
          <a:p>
            <a:fld id="{6DE5E92C-5CFB-406A-A57A-A644CB709BAF}" type="slidenum">
              <a:rPr lang="es-CO" smtClean="0"/>
              <a:t>14</a:t>
            </a:fld>
            <a:endParaRPr lang="es-CO" dirty="0"/>
          </a:p>
        </p:txBody>
      </p:sp>
      <p:sp>
        <p:nvSpPr>
          <p:cNvPr id="22" name="Rectángulo 21">
            <a:extLst>
              <a:ext uri="{FF2B5EF4-FFF2-40B4-BE49-F238E27FC236}">
                <a16:creationId xmlns:a16="http://schemas.microsoft.com/office/drawing/2014/main" id="{58E29E6F-2828-48E0-A1E8-E2170CC0DDBA}"/>
              </a:ext>
            </a:extLst>
          </p:cNvPr>
          <p:cNvSpPr/>
          <p:nvPr/>
        </p:nvSpPr>
        <p:spPr>
          <a:xfrm>
            <a:off x="341746" y="1132511"/>
            <a:ext cx="6788727" cy="400110"/>
          </a:xfrm>
          <a:prstGeom prst="rect">
            <a:avLst/>
          </a:prstGeom>
        </p:spPr>
        <p:txBody>
          <a:bodyPr wrap="square">
            <a:spAutoFit/>
          </a:bodyPr>
          <a:lstStyle/>
          <a:p>
            <a:pPr algn="just"/>
            <a:r>
              <a:rPr lang="es-CO" sz="2000" dirty="0">
                <a:latin typeface="+mj-lt"/>
                <a:cs typeface="Arial" panose="020B0604020202020204" pitchFamily="34" charset="0"/>
              </a:rPr>
              <a:t>Aplicativo ShortcircuitUV</a:t>
            </a:r>
          </a:p>
        </p:txBody>
      </p:sp>
      <p:pic>
        <p:nvPicPr>
          <p:cNvPr id="17" name="Imagen 16">
            <a:extLst>
              <a:ext uri="{FF2B5EF4-FFF2-40B4-BE49-F238E27FC236}">
                <a16:creationId xmlns:a16="http://schemas.microsoft.com/office/drawing/2014/main" id="{86A9713D-A5A3-4365-AE60-E59EC6B815A5}"/>
              </a:ext>
            </a:extLst>
          </p:cNvPr>
          <p:cNvPicPr/>
          <p:nvPr/>
        </p:nvPicPr>
        <p:blipFill rotWithShape="1">
          <a:blip r:embed="rId3"/>
          <a:srcRect l="27658" t="21034" r="27715" b="21274"/>
          <a:stretch/>
        </p:blipFill>
        <p:spPr bwMode="auto">
          <a:xfrm>
            <a:off x="541161" y="2151454"/>
            <a:ext cx="3600000" cy="2736000"/>
          </a:xfrm>
          <a:prstGeom prst="rect">
            <a:avLst/>
          </a:prstGeom>
          <a:ln>
            <a:noFill/>
          </a:ln>
          <a:extLst>
            <a:ext uri="{53640926-AAD7-44D8-BBD7-CCE9431645EC}">
              <a14:shadowObscured xmlns:a14="http://schemas.microsoft.com/office/drawing/2010/main"/>
            </a:ext>
          </a:extLst>
        </p:spPr>
      </p:pic>
      <p:pic>
        <p:nvPicPr>
          <p:cNvPr id="23" name="Imagen 22">
            <a:extLst>
              <a:ext uri="{FF2B5EF4-FFF2-40B4-BE49-F238E27FC236}">
                <a16:creationId xmlns:a16="http://schemas.microsoft.com/office/drawing/2014/main" id="{E89F413A-00BC-4C0C-BF38-80DF240F64EA}"/>
              </a:ext>
            </a:extLst>
          </p:cNvPr>
          <p:cNvPicPr/>
          <p:nvPr/>
        </p:nvPicPr>
        <p:blipFill rotWithShape="1">
          <a:blip r:embed="rId4"/>
          <a:srcRect l="24604" t="18629" r="24491" b="17970"/>
          <a:stretch/>
        </p:blipFill>
        <p:spPr bwMode="auto">
          <a:xfrm>
            <a:off x="8227240" y="2151454"/>
            <a:ext cx="3600000" cy="2736000"/>
          </a:xfrm>
          <a:prstGeom prst="rect">
            <a:avLst/>
          </a:prstGeom>
          <a:ln>
            <a:noFill/>
          </a:ln>
          <a:extLst>
            <a:ext uri="{53640926-AAD7-44D8-BBD7-CCE9431645EC}">
              <a14:shadowObscured xmlns:a14="http://schemas.microsoft.com/office/drawing/2010/main"/>
            </a:ext>
          </a:extLst>
        </p:spPr>
      </p:pic>
      <p:pic>
        <p:nvPicPr>
          <p:cNvPr id="24" name="Imagen 23">
            <a:extLst>
              <a:ext uri="{FF2B5EF4-FFF2-40B4-BE49-F238E27FC236}">
                <a16:creationId xmlns:a16="http://schemas.microsoft.com/office/drawing/2014/main" id="{D2B2F888-5BD1-4401-AD2C-5AF1B0C6DFA4}"/>
              </a:ext>
            </a:extLst>
          </p:cNvPr>
          <p:cNvPicPr/>
          <p:nvPr/>
        </p:nvPicPr>
        <p:blipFill rotWithShape="1">
          <a:blip r:embed="rId5"/>
          <a:srcRect l="25283" t="18930" r="25170" b="17668"/>
          <a:stretch/>
        </p:blipFill>
        <p:spPr bwMode="auto">
          <a:xfrm>
            <a:off x="4437463" y="2151454"/>
            <a:ext cx="3600000" cy="2736000"/>
          </a:xfrm>
          <a:prstGeom prst="rect">
            <a:avLst/>
          </a:prstGeom>
          <a:ln>
            <a:noFill/>
          </a:ln>
          <a:extLst>
            <a:ext uri="{53640926-AAD7-44D8-BBD7-CCE9431645EC}">
              <a14:shadowObscured xmlns:a14="http://schemas.microsoft.com/office/drawing/2010/main"/>
            </a:ext>
          </a:extLst>
        </p:spPr>
      </p:pic>
      <p:sp>
        <p:nvSpPr>
          <p:cNvPr id="25" name="Rectángulo 24">
            <a:extLst>
              <a:ext uri="{FF2B5EF4-FFF2-40B4-BE49-F238E27FC236}">
                <a16:creationId xmlns:a16="http://schemas.microsoft.com/office/drawing/2014/main" id="{F7B67662-E43E-4599-B1C2-B060274AA286}"/>
              </a:ext>
            </a:extLst>
          </p:cNvPr>
          <p:cNvSpPr/>
          <p:nvPr/>
        </p:nvSpPr>
        <p:spPr>
          <a:xfrm>
            <a:off x="895927" y="5053761"/>
            <a:ext cx="3048000" cy="657270"/>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dirty="0"/>
              <a:t>Geometría del transformador</a:t>
            </a:r>
          </a:p>
        </p:txBody>
      </p:sp>
      <p:sp>
        <p:nvSpPr>
          <p:cNvPr id="32" name="Rectángulo 31">
            <a:extLst>
              <a:ext uri="{FF2B5EF4-FFF2-40B4-BE49-F238E27FC236}">
                <a16:creationId xmlns:a16="http://schemas.microsoft.com/office/drawing/2014/main" id="{599CBF40-084D-42FF-AA21-A20D1E3FD730}"/>
              </a:ext>
            </a:extLst>
          </p:cNvPr>
          <p:cNvSpPr/>
          <p:nvPr/>
        </p:nvSpPr>
        <p:spPr>
          <a:xfrm>
            <a:off x="4693920" y="5053761"/>
            <a:ext cx="3048000" cy="657270"/>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dirty="0"/>
              <a:t>Capas devanado 2</a:t>
            </a:r>
          </a:p>
        </p:txBody>
      </p:sp>
      <p:sp>
        <p:nvSpPr>
          <p:cNvPr id="33" name="Rectángulo 32">
            <a:extLst>
              <a:ext uri="{FF2B5EF4-FFF2-40B4-BE49-F238E27FC236}">
                <a16:creationId xmlns:a16="http://schemas.microsoft.com/office/drawing/2014/main" id="{A3B88D08-5E32-4887-9A27-6DDABB2DEA29}"/>
              </a:ext>
            </a:extLst>
          </p:cNvPr>
          <p:cNvSpPr/>
          <p:nvPr/>
        </p:nvSpPr>
        <p:spPr>
          <a:xfrm>
            <a:off x="8482677" y="5053761"/>
            <a:ext cx="3048000" cy="657270"/>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dirty="0"/>
              <a:t>Capas devanado 1</a:t>
            </a:r>
          </a:p>
        </p:txBody>
      </p:sp>
    </p:spTree>
    <p:extLst>
      <p:ext uri="{BB962C8B-B14F-4D97-AF65-F5344CB8AC3E}">
        <p14:creationId xmlns:p14="http://schemas.microsoft.com/office/powerpoint/2010/main" val="4174866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riángulo rectángulo 14">
            <a:extLst>
              <a:ext uri="{FF2B5EF4-FFF2-40B4-BE49-F238E27FC236}">
                <a16:creationId xmlns:a16="http://schemas.microsoft.com/office/drawing/2014/main" id="{C5E36E99-5A64-43DE-873F-95F13832E242}"/>
              </a:ext>
            </a:extLst>
          </p:cNvPr>
          <p:cNvSpPr/>
          <p:nvPr/>
        </p:nvSpPr>
        <p:spPr>
          <a:xfrm>
            <a:off x="0" y="5926474"/>
            <a:ext cx="5448300" cy="937260"/>
          </a:xfrm>
          <a:prstGeom prst="rtTriangle">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6" name="Triángulo rectángulo 15">
            <a:extLst>
              <a:ext uri="{FF2B5EF4-FFF2-40B4-BE49-F238E27FC236}">
                <a16:creationId xmlns:a16="http://schemas.microsoft.com/office/drawing/2014/main" id="{522EE22E-4513-45F3-97DB-BBC9B15645F3}"/>
              </a:ext>
            </a:extLst>
          </p:cNvPr>
          <p:cNvSpPr/>
          <p:nvPr/>
        </p:nvSpPr>
        <p:spPr>
          <a:xfrm>
            <a:off x="0" y="6353194"/>
            <a:ext cx="4693920" cy="510540"/>
          </a:xfrm>
          <a:prstGeom prst="rtTriangle">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9" name="Rectángulo 18">
            <a:extLst>
              <a:ext uri="{FF2B5EF4-FFF2-40B4-BE49-F238E27FC236}">
                <a16:creationId xmlns:a16="http://schemas.microsoft.com/office/drawing/2014/main" id="{FE66FDC7-85B0-48C0-8519-E07FC4813EBF}"/>
              </a:ext>
            </a:extLst>
          </p:cNvPr>
          <p:cNvSpPr/>
          <p:nvPr/>
        </p:nvSpPr>
        <p:spPr>
          <a:xfrm>
            <a:off x="0" y="-4512"/>
            <a:ext cx="9743607" cy="972196"/>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pic>
        <p:nvPicPr>
          <p:cNvPr id="18" name="Imagen 17">
            <a:extLst>
              <a:ext uri="{FF2B5EF4-FFF2-40B4-BE49-F238E27FC236}">
                <a16:creationId xmlns:a16="http://schemas.microsoft.com/office/drawing/2014/main" id="{11AC0250-49F1-4BF6-81DB-0EA52AA38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2240" y="191777"/>
            <a:ext cx="1905000" cy="609600"/>
          </a:xfrm>
          <a:prstGeom prst="rect">
            <a:avLst/>
          </a:prstGeom>
        </p:spPr>
      </p:pic>
      <p:sp>
        <p:nvSpPr>
          <p:cNvPr id="20" name="Rectángulo 19">
            <a:extLst>
              <a:ext uri="{FF2B5EF4-FFF2-40B4-BE49-F238E27FC236}">
                <a16:creationId xmlns:a16="http://schemas.microsoft.com/office/drawing/2014/main" id="{4D70EE06-2F2C-4ACB-A2F0-6C9B05723E11}"/>
              </a:ext>
            </a:extLst>
          </p:cNvPr>
          <p:cNvSpPr/>
          <p:nvPr/>
        </p:nvSpPr>
        <p:spPr>
          <a:xfrm rot="16200000">
            <a:off x="-411146"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2" name="Título 1">
            <a:extLst>
              <a:ext uri="{FF2B5EF4-FFF2-40B4-BE49-F238E27FC236}">
                <a16:creationId xmlns:a16="http://schemas.microsoft.com/office/drawing/2014/main" id="{733497C1-E58B-45C0-8E78-10EE350EA9E2}"/>
              </a:ext>
            </a:extLst>
          </p:cNvPr>
          <p:cNvSpPr>
            <a:spLocks noGrp="1"/>
          </p:cNvSpPr>
          <p:nvPr>
            <p:ph type="title"/>
          </p:nvPr>
        </p:nvSpPr>
        <p:spPr>
          <a:xfrm>
            <a:off x="149903" y="0"/>
            <a:ext cx="9593705" cy="967685"/>
          </a:xfrm>
        </p:spPr>
        <p:txBody>
          <a:bodyPr>
            <a:normAutofit/>
          </a:bodyPr>
          <a:lstStyle/>
          <a:p>
            <a:r>
              <a:rPr lang="es-CO" sz="4000" b="1" dirty="0">
                <a:solidFill>
                  <a:schemeClr val="bg1"/>
                </a:solidFill>
              </a:rPr>
              <a:t>Proyecto de investigación</a:t>
            </a:r>
          </a:p>
        </p:txBody>
      </p:sp>
      <p:sp>
        <p:nvSpPr>
          <p:cNvPr id="21" name="Rectángulo 20">
            <a:extLst>
              <a:ext uri="{FF2B5EF4-FFF2-40B4-BE49-F238E27FC236}">
                <a16:creationId xmlns:a16="http://schemas.microsoft.com/office/drawing/2014/main" id="{7B5FEB03-4F23-4FE4-81B1-4850AA2BBD97}"/>
              </a:ext>
            </a:extLst>
          </p:cNvPr>
          <p:cNvSpPr/>
          <p:nvPr/>
        </p:nvSpPr>
        <p:spPr>
          <a:xfrm rot="16200000">
            <a:off x="11643454"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8" name="Marcador de número de diapositiva 7">
            <a:extLst>
              <a:ext uri="{FF2B5EF4-FFF2-40B4-BE49-F238E27FC236}">
                <a16:creationId xmlns:a16="http://schemas.microsoft.com/office/drawing/2014/main" id="{46EEFF9F-CB92-4278-AC68-B0639827ABAD}"/>
              </a:ext>
            </a:extLst>
          </p:cNvPr>
          <p:cNvSpPr>
            <a:spLocks noGrp="1"/>
          </p:cNvSpPr>
          <p:nvPr>
            <p:ph type="sldNum" sz="quarter" idx="12"/>
          </p:nvPr>
        </p:nvSpPr>
        <p:spPr/>
        <p:txBody>
          <a:bodyPr/>
          <a:lstStyle/>
          <a:p>
            <a:fld id="{6DE5E92C-5CFB-406A-A57A-A644CB709BAF}" type="slidenum">
              <a:rPr lang="es-CO" smtClean="0"/>
              <a:t>15</a:t>
            </a:fld>
            <a:endParaRPr lang="es-CO" dirty="0"/>
          </a:p>
        </p:txBody>
      </p:sp>
      <p:sp>
        <p:nvSpPr>
          <p:cNvPr id="22" name="Rectángulo 21">
            <a:extLst>
              <a:ext uri="{FF2B5EF4-FFF2-40B4-BE49-F238E27FC236}">
                <a16:creationId xmlns:a16="http://schemas.microsoft.com/office/drawing/2014/main" id="{58E29E6F-2828-48E0-A1E8-E2170CC0DDBA}"/>
              </a:ext>
            </a:extLst>
          </p:cNvPr>
          <p:cNvSpPr/>
          <p:nvPr/>
        </p:nvSpPr>
        <p:spPr>
          <a:xfrm>
            <a:off x="341746" y="1132511"/>
            <a:ext cx="6788727" cy="400110"/>
          </a:xfrm>
          <a:prstGeom prst="rect">
            <a:avLst/>
          </a:prstGeom>
        </p:spPr>
        <p:txBody>
          <a:bodyPr wrap="square">
            <a:spAutoFit/>
          </a:bodyPr>
          <a:lstStyle/>
          <a:p>
            <a:pPr algn="just"/>
            <a:r>
              <a:rPr lang="es-CO" sz="2000" dirty="0">
                <a:latin typeface="+mj-lt"/>
                <a:cs typeface="Arial" panose="020B0604020202020204" pitchFamily="34" charset="0"/>
              </a:rPr>
              <a:t>Aplicativo ShortcircuitUV</a:t>
            </a:r>
          </a:p>
        </p:txBody>
      </p:sp>
      <p:pic>
        <p:nvPicPr>
          <p:cNvPr id="14" name="Imagen 13">
            <a:extLst>
              <a:ext uri="{FF2B5EF4-FFF2-40B4-BE49-F238E27FC236}">
                <a16:creationId xmlns:a16="http://schemas.microsoft.com/office/drawing/2014/main" id="{8CD41BF4-C9B1-4A30-B3F4-90CAF288500E}"/>
              </a:ext>
            </a:extLst>
          </p:cNvPr>
          <p:cNvPicPr/>
          <p:nvPr/>
        </p:nvPicPr>
        <p:blipFill rotWithShape="1">
          <a:blip r:embed="rId3"/>
          <a:srcRect b="5062"/>
          <a:stretch/>
        </p:blipFill>
        <p:spPr>
          <a:xfrm>
            <a:off x="498764" y="1715430"/>
            <a:ext cx="4680000" cy="2641131"/>
          </a:xfrm>
          <a:prstGeom prst="rect">
            <a:avLst/>
          </a:prstGeom>
        </p:spPr>
      </p:pic>
      <p:pic>
        <p:nvPicPr>
          <p:cNvPr id="25" name="Imagen 24">
            <a:extLst>
              <a:ext uri="{FF2B5EF4-FFF2-40B4-BE49-F238E27FC236}">
                <a16:creationId xmlns:a16="http://schemas.microsoft.com/office/drawing/2014/main" id="{3C15E95A-3E11-4006-8645-8DACB2DB1039}"/>
              </a:ext>
            </a:extLst>
          </p:cNvPr>
          <p:cNvPicPr/>
          <p:nvPr/>
        </p:nvPicPr>
        <p:blipFill rotWithShape="1">
          <a:blip r:embed="rId4"/>
          <a:srcRect l="2035" t="27644" r="2093" b="27283"/>
          <a:stretch/>
        </p:blipFill>
        <p:spPr bwMode="auto">
          <a:xfrm>
            <a:off x="3003565" y="4665421"/>
            <a:ext cx="5643851" cy="1720473"/>
          </a:xfrm>
          <a:prstGeom prst="rect">
            <a:avLst/>
          </a:prstGeom>
          <a:ln>
            <a:noFill/>
          </a:ln>
          <a:extLst>
            <a:ext uri="{53640926-AAD7-44D8-BBD7-CCE9431645EC}">
              <a14:shadowObscured xmlns:a14="http://schemas.microsoft.com/office/drawing/2010/main"/>
            </a:ext>
          </a:extLst>
        </p:spPr>
      </p:pic>
      <p:pic>
        <p:nvPicPr>
          <p:cNvPr id="26" name="Imagen 25">
            <a:extLst>
              <a:ext uri="{FF2B5EF4-FFF2-40B4-BE49-F238E27FC236}">
                <a16:creationId xmlns:a16="http://schemas.microsoft.com/office/drawing/2014/main" id="{2CCC7AB3-AB1B-4FBD-82CB-F6EBCF0A6E16}"/>
              </a:ext>
            </a:extLst>
          </p:cNvPr>
          <p:cNvPicPr/>
          <p:nvPr/>
        </p:nvPicPr>
        <p:blipFill rotWithShape="1">
          <a:blip r:embed="rId5"/>
          <a:srcRect b="6638"/>
          <a:stretch/>
        </p:blipFill>
        <p:spPr>
          <a:xfrm>
            <a:off x="5660736" y="1715430"/>
            <a:ext cx="4680000" cy="2641131"/>
          </a:xfrm>
          <a:prstGeom prst="rect">
            <a:avLst/>
          </a:prstGeom>
        </p:spPr>
      </p:pic>
    </p:spTree>
    <p:extLst>
      <p:ext uri="{BB962C8B-B14F-4D97-AF65-F5344CB8AC3E}">
        <p14:creationId xmlns:p14="http://schemas.microsoft.com/office/powerpoint/2010/main" val="2875847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riángulo rectángulo 14">
            <a:extLst>
              <a:ext uri="{FF2B5EF4-FFF2-40B4-BE49-F238E27FC236}">
                <a16:creationId xmlns:a16="http://schemas.microsoft.com/office/drawing/2014/main" id="{C5E36E99-5A64-43DE-873F-95F13832E242}"/>
              </a:ext>
            </a:extLst>
          </p:cNvPr>
          <p:cNvSpPr/>
          <p:nvPr/>
        </p:nvSpPr>
        <p:spPr>
          <a:xfrm>
            <a:off x="0" y="5926474"/>
            <a:ext cx="5448300" cy="937260"/>
          </a:xfrm>
          <a:prstGeom prst="rtTriangle">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6" name="Triángulo rectángulo 15">
            <a:extLst>
              <a:ext uri="{FF2B5EF4-FFF2-40B4-BE49-F238E27FC236}">
                <a16:creationId xmlns:a16="http://schemas.microsoft.com/office/drawing/2014/main" id="{522EE22E-4513-45F3-97DB-BBC9B15645F3}"/>
              </a:ext>
            </a:extLst>
          </p:cNvPr>
          <p:cNvSpPr/>
          <p:nvPr/>
        </p:nvSpPr>
        <p:spPr>
          <a:xfrm>
            <a:off x="0" y="6353194"/>
            <a:ext cx="4693920" cy="510540"/>
          </a:xfrm>
          <a:prstGeom prst="rtTriangle">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9" name="Rectángulo 18">
            <a:extLst>
              <a:ext uri="{FF2B5EF4-FFF2-40B4-BE49-F238E27FC236}">
                <a16:creationId xmlns:a16="http://schemas.microsoft.com/office/drawing/2014/main" id="{FE66FDC7-85B0-48C0-8519-E07FC4813EBF}"/>
              </a:ext>
            </a:extLst>
          </p:cNvPr>
          <p:cNvSpPr/>
          <p:nvPr/>
        </p:nvSpPr>
        <p:spPr>
          <a:xfrm>
            <a:off x="0" y="-4512"/>
            <a:ext cx="9743607" cy="972196"/>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pic>
        <p:nvPicPr>
          <p:cNvPr id="18" name="Imagen 17">
            <a:extLst>
              <a:ext uri="{FF2B5EF4-FFF2-40B4-BE49-F238E27FC236}">
                <a16:creationId xmlns:a16="http://schemas.microsoft.com/office/drawing/2014/main" id="{11AC0250-49F1-4BF6-81DB-0EA52AA38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2240" y="191777"/>
            <a:ext cx="1905000" cy="609600"/>
          </a:xfrm>
          <a:prstGeom prst="rect">
            <a:avLst/>
          </a:prstGeom>
        </p:spPr>
      </p:pic>
      <p:sp>
        <p:nvSpPr>
          <p:cNvPr id="20" name="Rectángulo 19">
            <a:extLst>
              <a:ext uri="{FF2B5EF4-FFF2-40B4-BE49-F238E27FC236}">
                <a16:creationId xmlns:a16="http://schemas.microsoft.com/office/drawing/2014/main" id="{4D70EE06-2F2C-4ACB-A2F0-6C9B05723E11}"/>
              </a:ext>
            </a:extLst>
          </p:cNvPr>
          <p:cNvSpPr/>
          <p:nvPr/>
        </p:nvSpPr>
        <p:spPr>
          <a:xfrm rot="16200000">
            <a:off x="-411146"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2" name="Título 1">
            <a:extLst>
              <a:ext uri="{FF2B5EF4-FFF2-40B4-BE49-F238E27FC236}">
                <a16:creationId xmlns:a16="http://schemas.microsoft.com/office/drawing/2014/main" id="{733497C1-E58B-45C0-8E78-10EE350EA9E2}"/>
              </a:ext>
            </a:extLst>
          </p:cNvPr>
          <p:cNvSpPr>
            <a:spLocks noGrp="1"/>
          </p:cNvSpPr>
          <p:nvPr>
            <p:ph type="title"/>
          </p:nvPr>
        </p:nvSpPr>
        <p:spPr>
          <a:xfrm>
            <a:off x="149903" y="0"/>
            <a:ext cx="9593705" cy="967685"/>
          </a:xfrm>
        </p:spPr>
        <p:txBody>
          <a:bodyPr>
            <a:normAutofit/>
          </a:bodyPr>
          <a:lstStyle/>
          <a:p>
            <a:r>
              <a:rPr lang="es-CO" sz="4000" b="1" dirty="0">
                <a:solidFill>
                  <a:schemeClr val="bg1"/>
                </a:solidFill>
              </a:rPr>
              <a:t>Proyecto de investigación</a:t>
            </a:r>
          </a:p>
        </p:txBody>
      </p:sp>
      <p:sp>
        <p:nvSpPr>
          <p:cNvPr id="21" name="Rectángulo 20">
            <a:extLst>
              <a:ext uri="{FF2B5EF4-FFF2-40B4-BE49-F238E27FC236}">
                <a16:creationId xmlns:a16="http://schemas.microsoft.com/office/drawing/2014/main" id="{7B5FEB03-4F23-4FE4-81B1-4850AA2BBD97}"/>
              </a:ext>
            </a:extLst>
          </p:cNvPr>
          <p:cNvSpPr/>
          <p:nvPr/>
        </p:nvSpPr>
        <p:spPr>
          <a:xfrm rot="16200000">
            <a:off x="11643454"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8" name="Marcador de número de diapositiva 7">
            <a:extLst>
              <a:ext uri="{FF2B5EF4-FFF2-40B4-BE49-F238E27FC236}">
                <a16:creationId xmlns:a16="http://schemas.microsoft.com/office/drawing/2014/main" id="{46EEFF9F-CB92-4278-AC68-B0639827ABAD}"/>
              </a:ext>
            </a:extLst>
          </p:cNvPr>
          <p:cNvSpPr>
            <a:spLocks noGrp="1"/>
          </p:cNvSpPr>
          <p:nvPr>
            <p:ph type="sldNum" sz="quarter" idx="12"/>
          </p:nvPr>
        </p:nvSpPr>
        <p:spPr/>
        <p:txBody>
          <a:bodyPr/>
          <a:lstStyle/>
          <a:p>
            <a:fld id="{6DE5E92C-5CFB-406A-A57A-A644CB709BAF}" type="slidenum">
              <a:rPr lang="es-CO" smtClean="0"/>
              <a:t>16</a:t>
            </a:fld>
            <a:endParaRPr lang="es-CO" dirty="0"/>
          </a:p>
        </p:txBody>
      </p:sp>
      <p:sp>
        <p:nvSpPr>
          <p:cNvPr id="22" name="Rectángulo 21">
            <a:extLst>
              <a:ext uri="{FF2B5EF4-FFF2-40B4-BE49-F238E27FC236}">
                <a16:creationId xmlns:a16="http://schemas.microsoft.com/office/drawing/2014/main" id="{58E29E6F-2828-48E0-A1E8-E2170CC0DDBA}"/>
              </a:ext>
            </a:extLst>
          </p:cNvPr>
          <p:cNvSpPr/>
          <p:nvPr/>
        </p:nvSpPr>
        <p:spPr>
          <a:xfrm>
            <a:off x="341746" y="1132511"/>
            <a:ext cx="6788727" cy="400110"/>
          </a:xfrm>
          <a:prstGeom prst="rect">
            <a:avLst/>
          </a:prstGeom>
        </p:spPr>
        <p:txBody>
          <a:bodyPr wrap="square">
            <a:spAutoFit/>
          </a:bodyPr>
          <a:lstStyle/>
          <a:p>
            <a:pPr algn="just"/>
            <a:r>
              <a:rPr lang="es-CO" sz="2000" dirty="0">
                <a:latin typeface="+mj-lt"/>
                <a:cs typeface="Arial" panose="020B0604020202020204" pitchFamily="34" charset="0"/>
              </a:rPr>
              <a:t>Aplicativo ShortcircuitUV</a:t>
            </a:r>
          </a:p>
        </p:txBody>
      </p:sp>
      <p:pic>
        <p:nvPicPr>
          <p:cNvPr id="13" name="Imagen 12">
            <a:extLst>
              <a:ext uri="{FF2B5EF4-FFF2-40B4-BE49-F238E27FC236}">
                <a16:creationId xmlns:a16="http://schemas.microsoft.com/office/drawing/2014/main" id="{95BC7366-8791-40F6-ADA1-0ADEA765EEE7}"/>
              </a:ext>
            </a:extLst>
          </p:cNvPr>
          <p:cNvPicPr/>
          <p:nvPr/>
        </p:nvPicPr>
        <p:blipFill rotWithShape="1">
          <a:blip r:embed="rId3"/>
          <a:srcRect b="5801"/>
          <a:stretch/>
        </p:blipFill>
        <p:spPr>
          <a:xfrm>
            <a:off x="341746" y="1737173"/>
            <a:ext cx="5430520" cy="2889112"/>
          </a:xfrm>
          <a:prstGeom prst="rect">
            <a:avLst/>
          </a:prstGeom>
        </p:spPr>
      </p:pic>
      <p:pic>
        <p:nvPicPr>
          <p:cNvPr id="17" name="Imagen 16">
            <a:extLst>
              <a:ext uri="{FF2B5EF4-FFF2-40B4-BE49-F238E27FC236}">
                <a16:creationId xmlns:a16="http://schemas.microsoft.com/office/drawing/2014/main" id="{8C0F116E-CD92-468D-AA86-B6D9C2597380}"/>
              </a:ext>
            </a:extLst>
          </p:cNvPr>
          <p:cNvPicPr/>
          <p:nvPr/>
        </p:nvPicPr>
        <p:blipFill rotWithShape="1">
          <a:blip r:embed="rId4"/>
          <a:srcRect l="19984" t="30770" r="20225" b="29485"/>
          <a:stretch/>
        </p:blipFill>
        <p:spPr bwMode="auto">
          <a:xfrm>
            <a:off x="6096000" y="2161284"/>
            <a:ext cx="5431790" cy="2040890"/>
          </a:xfrm>
          <a:prstGeom prst="rect">
            <a:avLst/>
          </a:prstGeom>
          <a:ln>
            <a:noFill/>
          </a:ln>
          <a:extLst>
            <a:ext uri="{53640926-AAD7-44D8-BBD7-CCE9431645EC}">
              <a14:shadowObscured xmlns:a14="http://schemas.microsoft.com/office/drawing/2010/main"/>
            </a:ext>
          </a:extLst>
        </p:spPr>
      </p:pic>
      <p:sp>
        <p:nvSpPr>
          <p:cNvPr id="23" name="Rectángulo 22">
            <a:extLst>
              <a:ext uri="{FF2B5EF4-FFF2-40B4-BE49-F238E27FC236}">
                <a16:creationId xmlns:a16="http://schemas.microsoft.com/office/drawing/2014/main" id="{846F3004-B3CE-4D30-A6BF-49A09B91D90B}"/>
              </a:ext>
            </a:extLst>
          </p:cNvPr>
          <p:cNvSpPr/>
          <p:nvPr/>
        </p:nvSpPr>
        <p:spPr>
          <a:xfrm>
            <a:off x="6874239" y="1309685"/>
            <a:ext cx="4227869" cy="575893"/>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dirty="0"/>
              <a:t>Cálculo de fuerzas por formulas y esfuerzos</a:t>
            </a:r>
          </a:p>
        </p:txBody>
      </p:sp>
      <p:pic>
        <p:nvPicPr>
          <p:cNvPr id="24" name="Imagen 23">
            <a:extLst>
              <a:ext uri="{FF2B5EF4-FFF2-40B4-BE49-F238E27FC236}">
                <a16:creationId xmlns:a16="http://schemas.microsoft.com/office/drawing/2014/main" id="{3227CE52-ED94-4F96-B783-4D0CCC41B1B1}"/>
              </a:ext>
            </a:extLst>
          </p:cNvPr>
          <p:cNvPicPr/>
          <p:nvPr/>
        </p:nvPicPr>
        <p:blipFill rotWithShape="1">
          <a:blip r:embed="rId5"/>
          <a:srcRect l="1845" t="30223" r="2076" b="29489"/>
          <a:stretch/>
        </p:blipFill>
        <p:spPr bwMode="auto">
          <a:xfrm>
            <a:off x="3184005" y="4796538"/>
            <a:ext cx="5488940" cy="16764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81468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riángulo rectángulo 14">
            <a:extLst>
              <a:ext uri="{FF2B5EF4-FFF2-40B4-BE49-F238E27FC236}">
                <a16:creationId xmlns:a16="http://schemas.microsoft.com/office/drawing/2014/main" id="{C5E36E99-5A64-43DE-873F-95F13832E242}"/>
              </a:ext>
            </a:extLst>
          </p:cNvPr>
          <p:cNvSpPr/>
          <p:nvPr/>
        </p:nvSpPr>
        <p:spPr>
          <a:xfrm>
            <a:off x="0" y="5926474"/>
            <a:ext cx="5448300" cy="937260"/>
          </a:xfrm>
          <a:prstGeom prst="rtTriangle">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6" name="Triángulo rectángulo 15">
            <a:extLst>
              <a:ext uri="{FF2B5EF4-FFF2-40B4-BE49-F238E27FC236}">
                <a16:creationId xmlns:a16="http://schemas.microsoft.com/office/drawing/2014/main" id="{522EE22E-4513-45F3-97DB-BBC9B15645F3}"/>
              </a:ext>
            </a:extLst>
          </p:cNvPr>
          <p:cNvSpPr/>
          <p:nvPr/>
        </p:nvSpPr>
        <p:spPr>
          <a:xfrm>
            <a:off x="0" y="6353194"/>
            <a:ext cx="4693920" cy="510540"/>
          </a:xfrm>
          <a:prstGeom prst="rtTriangle">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9" name="Rectángulo 18">
            <a:extLst>
              <a:ext uri="{FF2B5EF4-FFF2-40B4-BE49-F238E27FC236}">
                <a16:creationId xmlns:a16="http://schemas.microsoft.com/office/drawing/2014/main" id="{FE66FDC7-85B0-48C0-8519-E07FC4813EBF}"/>
              </a:ext>
            </a:extLst>
          </p:cNvPr>
          <p:cNvSpPr/>
          <p:nvPr/>
        </p:nvSpPr>
        <p:spPr>
          <a:xfrm>
            <a:off x="0" y="-4512"/>
            <a:ext cx="9743607" cy="972196"/>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pic>
        <p:nvPicPr>
          <p:cNvPr id="18" name="Imagen 17">
            <a:extLst>
              <a:ext uri="{FF2B5EF4-FFF2-40B4-BE49-F238E27FC236}">
                <a16:creationId xmlns:a16="http://schemas.microsoft.com/office/drawing/2014/main" id="{11AC0250-49F1-4BF6-81DB-0EA52AA38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2240" y="191777"/>
            <a:ext cx="1905000" cy="609600"/>
          </a:xfrm>
          <a:prstGeom prst="rect">
            <a:avLst/>
          </a:prstGeom>
        </p:spPr>
      </p:pic>
      <p:sp>
        <p:nvSpPr>
          <p:cNvPr id="20" name="Rectángulo 19">
            <a:extLst>
              <a:ext uri="{FF2B5EF4-FFF2-40B4-BE49-F238E27FC236}">
                <a16:creationId xmlns:a16="http://schemas.microsoft.com/office/drawing/2014/main" id="{4D70EE06-2F2C-4ACB-A2F0-6C9B05723E11}"/>
              </a:ext>
            </a:extLst>
          </p:cNvPr>
          <p:cNvSpPr/>
          <p:nvPr/>
        </p:nvSpPr>
        <p:spPr>
          <a:xfrm rot="16200000">
            <a:off x="-411146"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2" name="Título 1">
            <a:extLst>
              <a:ext uri="{FF2B5EF4-FFF2-40B4-BE49-F238E27FC236}">
                <a16:creationId xmlns:a16="http://schemas.microsoft.com/office/drawing/2014/main" id="{733497C1-E58B-45C0-8E78-10EE350EA9E2}"/>
              </a:ext>
            </a:extLst>
          </p:cNvPr>
          <p:cNvSpPr>
            <a:spLocks noGrp="1"/>
          </p:cNvSpPr>
          <p:nvPr>
            <p:ph type="title"/>
          </p:nvPr>
        </p:nvSpPr>
        <p:spPr>
          <a:xfrm>
            <a:off x="149903" y="0"/>
            <a:ext cx="9593705" cy="967685"/>
          </a:xfrm>
        </p:spPr>
        <p:txBody>
          <a:bodyPr>
            <a:normAutofit/>
          </a:bodyPr>
          <a:lstStyle/>
          <a:p>
            <a:r>
              <a:rPr lang="es-CO" sz="4000" b="1" dirty="0">
                <a:solidFill>
                  <a:schemeClr val="bg1"/>
                </a:solidFill>
              </a:rPr>
              <a:t>Conclusiones</a:t>
            </a:r>
          </a:p>
        </p:txBody>
      </p:sp>
      <p:sp>
        <p:nvSpPr>
          <p:cNvPr id="21" name="Rectángulo 20">
            <a:extLst>
              <a:ext uri="{FF2B5EF4-FFF2-40B4-BE49-F238E27FC236}">
                <a16:creationId xmlns:a16="http://schemas.microsoft.com/office/drawing/2014/main" id="{7B5FEB03-4F23-4FE4-81B1-4850AA2BBD97}"/>
              </a:ext>
            </a:extLst>
          </p:cNvPr>
          <p:cNvSpPr/>
          <p:nvPr/>
        </p:nvSpPr>
        <p:spPr>
          <a:xfrm rot="16200000">
            <a:off x="11643454"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8" name="Marcador de número de diapositiva 7">
            <a:extLst>
              <a:ext uri="{FF2B5EF4-FFF2-40B4-BE49-F238E27FC236}">
                <a16:creationId xmlns:a16="http://schemas.microsoft.com/office/drawing/2014/main" id="{46EEFF9F-CB92-4278-AC68-B0639827ABAD}"/>
              </a:ext>
            </a:extLst>
          </p:cNvPr>
          <p:cNvSpPr>
            <a:spLocks noGrp="1"/>
          </p:cNvSpPr>
          <p:nvPr>
            <p:ph type="sldNum" sz="quarter" idx="12"/>
          </p:nvPr>
        </p:nvSpPr>
        <p:spPr/>
        <p:txBody>
          <a:bodyPr/>
          <a:lstStyle/>
          <a:p>
            <a:fld id="{6DE5E92C-5CFB-406A-A57A-A644CB709BAF}" type="slidenum">
              <a:rPr lang="es-CO" smtClean="0"/>
              <a:t>17</a:t>
            </a:fld>
            <a:endParaRPr lang="es-CO" dirty="0"/>
          </a:p>
        </p:txBody>
      </p:sp>
      <p:sp>
        <p:nvSpPr>
          <p:cNvPr id="3" name="Rectángulo 2">
            <a:extLst>
              <a:ext uri="{FF2B5EF4-FFF2-40B4-BE49-F238E27FC236}">
                <a16:creationId xmlns:a16="http://schemas.microsoft.com/office/drawing/2014/main" id="{684B2101-85CC-4542-9F41-BA977FF3304D}"/>
              </a:ext>
            </a:extLst>
          </p:cNvPr>
          <p:cNvSpPr/>
          <p:nvPr/>
        </p:nvSpPr>
        <p:spPr>
          <a:xfrm>
            <a:off x="517237" y="1461919"/>
            <a:ext cx="10880436" cy="3970318"/>
          </a:xfrm>
          <a:prstGeom prst="rect">
            <a:avLst/>
          </a:prstGeom>
        </p:spPr>
        <p:txBody>
          <a:bodyPr wrap="square">
            <a:spAutoFit/>
          </a:bodyPr>
          <a:lstStyle/>
          <a:p>
            <a:pPr algn="just"/>
            <a:r>
              <a:rPr lang="es-CO" dirty="0"/>
              <a:t>El cálculo de las fuerzas de cortocircuito para transformadores con devanados fabricados en conductor convencional (rectangular o redondo) se puede efectuar con métodos analíticos como el de Roth, sin embargo, para devanados elaborados en flejes se sugieren realizar simulaciones en el dominio de la frecuencia o temporales con programas de Elementos Finitos.</a:t>
            </a:r>
          </a:p>
          <a:p>
            <a:pPr algn="just"/>
            <a:endParaRPr lang="es-CO" dirty="0"/>
          </a:p>
          <a:p>
            <a:pPr algn="just"/>
            <a:r>
              <a:rPr lang="es-CO" dirty="0"/>
              <a:t>En caso de utilizarse el transformador de 400kVA como equipo de referencia para validar otros equipos, se podrían validar transformadores entre 150 y 500kVA que tengan un diseño similar y cumplan con las restricciones de esfuerzos máximos.</a:t>
            </a:r>
          </a:p>
          <a:p>
            <a:pPr algn="just"/>
            <a:endParaRPr lang="es-CO" dirty="0"/>
          </a:p>
          <a:p>
            <a:pPr algn="just"/>
            <a:r>
              <a:rPr lang="es-CO" dirty="0"/>
              <a:t>El procedimiento de validación teórica planteado por la norma IEC está orientado a la revisión de transformadores con potencias mayores a 2500kVA con devanados concéntricos circulares. En este proyecto se plantea la posibilidad de aplicar dicha validación para transformadores de menor capacidad, con devanados concéntricos rectangulares, haciendo una revisión de los principales esfuerzos generados.</a:t>
            </a:r>
          </a:p>
        </p:txBody>
      </p:sp>
    </p:spTree>
    <p:extLst>
      <p:ext uri="{BB962C8B-B14F-4D97-AF65-F5344CB8AC3E}">
        <p14:creationId xmlns:p14="http://schemas.microsoft.com/office/powerpoint/2010/main" val="3793243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riángulo rectángulo 14">
            <a:extLst>
              <a:ext uri="{FF2B5EF4-FFF2-40B4-BE49-F238E27FC236}">
                <a16:creationId xmlns:a16="http://schemas.microsoft.com/office/drawing/2014/main" id="{C5E36E99-5A64-43DE-873F-95F13832E242}"/>
              </a:ext>
            </a:extLst>
          </p:cNvPr>
          <p:cNvSpPr/>
          <p:nvPr/>
        </p:nvSpPr>
        <p:spPr>
          <a:xfrm>
            <a:off x="0" y="5926474"/>
            <a:ext cx="5448300" cy="937260"/>
          </a:xfrm>
          <a:prstGeom prst="rtTriangle">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6" name="Triángulo rectángulo 15">
            <a:extLst>
              <a:ext uri="{FF2B5EF4-FFF2-40B4-BE49-F238E27FC236}">
                <a16:creationId xmlns:a16="http://schemas.microsoft.com/office/drawing/2014/main" id="{522EE22E-4513-45F3-97DB-BBC9B15645F3}"/>
              </a:ext>
            </a:extLst>
          </p:cNvPr>
          <p:cNvSpPr/>
          <p:nvPr/>
        </p:nvSpPr>
        <p:spPr>
          <a:xfrm>
            <a:off x="0" y="6353194"/>
            <a:ext cx="4693920" cy="510540"/>
          </a:xfrm>
          <a:prstGeom prst="rtTriangle">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9" name="Rectángulo 18">
            <a:extLst>
              <a:ext uri="{FF2B5EF4-FFF2-40B4-BE49-F238E27FC236}">
                <a16:creationId xmlns:a16="http://schemas.microsoft.com/office/drawing/2014/main" id="{FE66FDC7-85B0-48C0-8519-E07FC4813EBF}"/>
              </a:ext>
            </a:extLst>
          </p:cNvPr>
          <p:cNvSpPr/>
          <p:nvPr/>
        </p:nvSpPr>
        <p:spPr>
          <a:xfrm>
            <a:off x="0" y="-4512"/>
            <a:ext cx="9743607" cy="972196"/>
          </a:xfrm>
          <a:prstGeom prst="rect">
            <a:avLst/>
          </a:prstGeom>
          <a:solidFill>
            <a:srgbClr val="0097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pic>
        <p:nvPicPr>
          <p:cNvPr id="18" name="Imagen 17">
            <a:extLst>
              <a:ext uri="{FF2B5EF4-FFF2-40B4-BE49-F238E27FC236}">
                <a16:creationId xmlns:a16="http://schemas.microsoft.com/office/drawing/2014/main" id="{11AC0250-49F1-4BF6-81DB-0EA52AA38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2240" y="191777"/>
            <a:ext cx="1905000" cy="609600"/>
          </a:xfrm>
          <a:prstGeom prst="rect">
            <a:avLst/>
          </a:prstGeom>
        </p:spPr>
      </p:pic>
      <p:sp>
        <p:nvSpPr>
          <p:cNvPr id="20" name="Rectángulo 19">
            <a:extLst>
              <a:ext uri="{FF2B5EF4-FFF2-40B4-BE49-F238E27FC236}">
                <a16:creationId xmlns:a16="http://schemas.microsoft.com/office/drawing/2014/main" id="{4D70EE06-2F2C-4ACB-A2F0-6C9B05723E11}"/>
              </a:ext>
            </a:extLst>
          </p:cNvPr>
          <p:cNvSpPr/>
          <p:nvPr/>
        </p:nvSpPr>
        <p:spPr>
          <a:xfrm rot="16200000">
            <a:off x="-411146"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21" name="Rectángulo 20">
            <a:extLst>
              <a:ext uri="{FF2B5EF4-FFF2-40B4-BE49-F238E27FC236}">
                <a16:creationId xmlns:a16="http://schemas.microsoft.com/office/drawing/2014/main" id="{7B5FEB03-4F23-4FE4-81B1-4850AA2BBD97}"/>
              </a:ext>
            </a:extLst>
          </p:cNvPr>
          <p:cNvSpPr/>
          <p:nvPr/>
        </p:nvSpPr>
        <p:spPr>
          <a:xfrm rot="16200000">
            <a:off x="11643454" y="406635"/>
            <a:ext cx="972195" cy="149901"/>
          </a:xfrm>
          <a:prstGeom prst="rect">
            <a:avLst/>
          </a:prstGeom>
          <a:solidFill>
            <a:srgbClr val="332E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solidFill>
                <a:schemeClr val="tx1"/>
              </a:solidFill>
            </a:endParaRPr>
          </a:p>
        </p:txBody>
      </p:sp>
      <p:sp>
        <p:nvSpPr>
          <p:cNvPr id="8" name="Marcador de número de diapositiva 7">
            <a:extLst>
              <a:ext uri="{FF2B5EF4-FFF2-40B4-BE49-F238E27FC236}">
                <a16:creationId xmlns:a16="http://schemas.microsoft.com/office/drawing/2014/main" id="{46EEFF9F-CB92-4278-AC68-B0639827ABAD}"/>
              </a:ext>
            </a:extLst>
          </p:cNvPr>
          <p:cNvSpPr>
            <a:spLocks noGrp="1"/>
          </p:cNvSpPr>
          <p:nvPr>
            <p:ph type="sldNum" sz="quarter" idx="12"/>
          </p:nvPr>
        </p:nvSpPr>
        <p:spPr/>
        <p:txBody>
          <a:bodyPr/>
          <a:lstStyle/>
          <a:p>
            <a:fld id="{6DE5E92C-5CFB-406A-A57A-A644CB709BAF}" type="slidenum">
              <a:rPr lang="es-CO" smtClean="0"/>
              <a:t>18</a:t>
            </a:fld>
            <a:endParaRPr lang="es-CO" dirty="0"/>
          </a:p>
        </p:txBody>
      </p:sp>
      <p:sp>
        <p:nvSpPr>
          <p:cNvPr id="3" name="Rectángulo 2">
            <a:extLst>
              <a:ext uri="{FF2B5EF4-FFF2-40B4-BE49-F238E27FC236}">
                <a16:creationId xmlns:a16="http://schemas.microsoft.com/office/drawing/2014/main" id="{684B2101-85CC-4542-9F41-BA977FF3304D}"/>
              </a:ext>
            </a:extLst>
          </p:cNvPr>
          <p:cNvSpPr/>
          <p:nvPr/>
        </p:nvSpPr>
        <p:spPr>
          <a:xfrm>
            <a:off x="4073235" y="3077242"/>
            <a:ext cx="4137891" cy="646331"/>
          </a:xfrm>
          <a:prstGeom prst="rect">
            <a:avLst/>
          </a:prstGeom>
          <a:solidFill>
            <a:srgbClr val="332E98"/>
          </a:solidFill>
        </p:spPr>
        <p:txBody>
          <a:bodyPr wrap="square">
            <a:spAutoFit/>
          </a:bodyPr>
          <a:lstStyle/>
          <a:p>
            <a:pPr algn="ctr"/>
            <a:r>
              <a:rPr lang="es-CO" sz="3600" b="1" dirty="0">
                <a:solidFill>
                  <a:schemeClr val="bg1"/>
                </a:solidFill>
              </a:rPr>
              <a:t>Muchas gracias </a:t>
            </a:r>
          </a:p>
        </p:txBody>
      </p:sp>
    </p:spTree>
    <p:extLst>
      <p:ext uri="{BB962C8B-B14F-4D97-AF65-F5344CB8AC3E}">
        <p14:creationId xmlns:p14="http://schemas.microsoft.com/office/powerpoint/2010/main" val="1507520186"/>
      </p:ext>
    </p:extLst>
  </p:cSld>
  <p:clrMapOvr>
    <a:masterClrMapping/>
  </p:clrMapOvr>
</p:sld>
</file>

<file path=ppt/theme/theme1.xml><?xml version="1.0" encoding="utf-8"?>
<a:theme xmlns:a="http://schemas.openxmlformats.org/drawingml/2006/main" name="COCI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lantilla_COCIER.potx" id="{FB3656B1-15E8-43AA-8F75-E4FC08B1820E}" vid="{BF0C0FAA-9226-4E7C-BFA1-558462095E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1011</TotalTime>
  <Words>955</Words>
  <Application>Microsoft Office PowerPoint</Application>
  <PresentationFormat>Panorámica</PresentationFormat>
  <Paragraphs>168</Paragraphs>
  <Slides>18</Slides>
  <Notes>0</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18</vt:i4>
      </vt:variant>
    </vt:vector>
  </HeadingPairs>
  <TitlesOfParts>
    <vt:vector size="26" baseType="lpstr">
      <vt:lpstr>Arial</vt:lpstr>
      <vt:lpstr>Calibri</vt:lpstr>
      <vt:lpstr>Century Gothic</vt:lpstr>
      <vt:lpstr>DINCond-Light</vt:lpstr>
      <vt:lpstr>Light LED Display-7</vt:lpstr>
      <vt:lpstr>Times New Roman</vt:lpstr>
      <vt:lpstr>COCIER</vt:lpstr>
      <vt:lpstr>Equation</vt:lpstr>
      <vt:lpstr>Presentación de PowerPoint</vt:lpstr>
      <vt:lpstr>Introducción</vt:lpstr>
      <vt:lpstr>Falla de cortocircuito</vt:lpstr>
      <vt:lpstr>Fuerzas de cortocircuito </vt:lpstr>
      <vt:lpstr>Esfuerzos de cortocircuito </vt:lpstr>
      <vt:lpstr>Verificación de la aptitud al cortocircuito</vt:lpstr>
      <vt:lpstr>Método de validación teórica</vt:lpstr>
      <vt:lpstr>Método de validación teórica</vt:lpstr>
      <vt:lpstr>Caso de análisis</vt:lpstr>
      <vt:lpstr>Caso de análisis</vt:lpstr>
      <vt:lpstr>Caso de análisis</vt:lpstr>
      <vt:lpstr>Proyecto de investigación</vt:lpstr>
      <vt:lpstr>Proyecto de investigación</vt:lpstr>
      <vt:lpstr>Proyecto de investigación</vt:lpstr>
      <vt:lpstr>Proyecto de investigación</vt:lpstr>
      <vt:lpstr>Proyecto de investigación</vt:lpstr>
      <vt:lpstr>Conclusiones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COCIER - Comité Colombiano de la CIER</dc:creator>
  <cp:lastModifiedBy>ANDRÉS</cp:lastModifiedBy>
  <cp:revision>59</cp:revision>
  <dcterms:created xsi:type="dcterms:W3CDTF">2017-10-09T20:24:11Z</dcterms:created>
  <dcterms:modified xsi:type="dcterms:W3CDTF">2017-11-10T16:31:26Z</dcterms:modified>
</cp:coreProperties>
</file>